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Thin"/>
      <p:regular r:id="rId36"/>
      <p:bold r:id="rId37"/>
      <p:italic r:id="rId38"/>
      <p:boldItalic r:id="rId39"/>
    </p:embeddedFont>
    <p:embeddedFont>
      <p:font typeface="Roboto Medium"/>
      <p:regular r:id="rId40"/>
      <p:bold r:id="rId41"/>
      <p:italic r:id="rId42"/>
      <p:boldItalic r:id="rId43"/>
    </p:embeddedFont>
    <p:embeddedFont>
      <p:font typeface="Roboto"/>
      <p:regular r:id="rId44"/>
      <p:bold r:id="rId45"/>
      <p:italic r:id="rId46"/>
      <p:boldItalic r:id="rId47"/>
    </p:embeddedFont>
    <p:embeddedFont>
      <p:font typeface="Montserrat"/>
      <p:regular r:id="rId48"/>
      <p:bold r:id="rId49"/>
      <p:italic r:id="rId50"/>
      <p:boldItalic r:id="rId51"/>
    </p:embeddedFont>
    <p:embeddedFont>
      <p:font typeface="La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6" roundtripDataSignature="AMtx7mghyWMsg/w2De21w7ZSvHAsVeCO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regular.fntdata"/><Relationship Id="rId42" Type="http://schemas.openxmlformats.org/officeDocument/2006/relationships/font" Target="fonts/RobotoMedium-italic.fntdata"/><Relationship Id="rId41" Type="http://schemas.openxmlformats.org/officeDocument/2006/relationships/font" Target="fonts/RobotoMedium-bold.fntdata"/><Relationship Id="rId44" Type="http://schemas.openxmlformats.org/officeDocument/2006/relationships/font" Target="fonts/Roboto-regular.fntdata"/><Relationship Id="rId43" Type="http://schemas.openxmlformats.org/officeDocument/2006/relationships/font" Target="fonts/RobotoMedium-boldItalic.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regular.fntdata"/><Relationship Id="rId47" Type="http://schemas.openxmlformats.org/officeDocument/2006/relationships/font" Target="fonts/Roboto-boldItalic.fntdata"/><Relationship Id="rId49"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Thin-bold.fntdata"/><Relationship Id="rId36" Type="http://schemas.openxmlformats.org/officeDocument/2006/relationships/font" Target="fonts/RobotoThin-regular.fntdata"/><Relationship Id="rId39" Type="http://schemas.openxmlformats.org/officeDocument/2006/relationships/font" Target="fonts/RobotoThin-boldItalic.fntdata"/><Relationship Id="rId38" Type="http://schemas.openxmlformats.org/officeDocument/2006/relationships/font" Target="fonts/RobotoThin-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6.xml"/><Relationship Id="rId55" Type="http://schemas.openxmlformats.org/officeDocument/2006/relationships/font" Target="fonts/Lato-boldItalic.fntdata"/><Relationship Id="rId10" Type="http://schemas.openxmlformats.org/officeDocument/2006/relationships/slide" Target="slides/slide5.xml"/><Relationship Id="rId54"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37fa0a9fa_3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e37fa0a9fa_3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37fa0a9f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37fa0a9f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37fa0a9fa_3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37fa0a9fa_3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18860f78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e18860f78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18860f78f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e18860f78f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18860f78f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e18860f78f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18860f78f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e18860f78f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18860f78f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e18860f78f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18860f78f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e18860f78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37fa0a9fa_3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37fa0a9fa_3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18860f78f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e18860f78f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3876bd81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e3876bd81b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18860f78f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e18860f78f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3876bd81b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e3876bd81b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d8dff4353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d8dff43534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3" name="Google Shape;423;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3975c78f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e3975c78f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3975c78f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e3975c78f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3975c78f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e3975c78f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e3975c78f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e3975c78f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18eb520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18eb520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3975c78f2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3975c78f2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8dff4353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d8dff43534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3860b2df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e3860b2df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6225dd6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d6225dd6b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3860b2df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e3860b2df5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5"/>
          <p:cNvSpPr/>
          <p:nvPr/>
        </p:nvSpPr>
        <p:spPr>
          <a:xfrm rot="5400000">
            <a:off x="7500300" y="505"/>
            <a:ext cx="1643700" cy="1643700"/>
          </a:xfrm>
          <a:prstGeom prst="diagStripe">
            <a:avLst>
              <a:gd fmla="val 0"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15"/>
          <p:cNvGrpSpPr/>
          <p:nvPr/>
        </p:nvGrpSpPr>
        <p:grpSpPr>
          <a:xfrm>
            <a:off x="0" y="490"/>
            <a:ext cx="5153705" cy="5134399"/>
            <a:chOff x="0" y="75"/>
            <a:chExt cx="5153705" cy="5152950"/>
          </a:xfrm>
        </p:grpSpPr>
        <p:sp>
          <p:nvSpPr>
            <p:cNvPr id="12" name="Google Shape;12;p15"/>
            <p:cNvSpPr/>
            <p:nvPr/>
          </p:nvSpPr>
          <p:spPr>
            <a:xfrm rot="-5400000">
              <a:off x="455" y="-225"/>
              <a:ext cx="5152800" cy="5153700"/>
            </a:xfrm>
            <a:prstGeom prst="diagStripe">
              <a:avLst>
                <a:gd fmla="val 50000"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5"/>
            <p:cNvSpPr/>
            <p:nvPr/>
          </p:nvSpPr>
          <p:spPr>
            <a:xfrm rot="-5400000">
              <a:off x="150" y="1145825"/>
              <a:ext cx="3996600" cy="3996900"/>
            </a:xfrm>
            <a:prstGeom prst="diagStripe">
              <a:avLst>
                <a:gd fmla="val 58774"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5"/>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15"/>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7" name="Google Shape;17;p15"/>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 name="Google Shape;1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24"/>
          <p:cNvGrpSpPr/>
          <p:nvPr/>
        </p:nvGrpSpPr>
        <p:grpSpPr>
          <a:xfrm>
            <a:off x="4406400" y="0"/>
            <a:ext cx="4737600" cy="5143065"/>
            <a:chOff x="4406400" y="0"/>
            <a:chExt cx="4737600" cy="5143065"/>
          </a:xfrm>
        </p:grpSpPr>
        <p:sp>
          <p:nvSpPr>
            <p:cNvPr id="107" name="Google Shape;107;p24"/>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4"/>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4"/>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4"/>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4"/>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4"/>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4"/>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4"/>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4"/>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4"/>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4"/>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4"/>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4"/>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4"/>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4"/>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4"/>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24"/>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6" name="Google Shape;126;p24"/>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27" name="Google Shape;12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grpSp>
        <p:nvGrpSpPr>
          <p:cNvPr id="20" name="Google Shape;20;p17"/>
          <p:cNvGrpSpPr/>
          <p:nvPr/>
        </p:nvGrpSpPr>
        <p:grpSpPr>
          <a:xfrm>
            <a:off x="0" y="381001"/>
            <a:ext cx="1037850" cy="1016288"/>
            <a:chOff x="0" y="381001"/>
            <a:chExt cx="1037850" cy="1016288"/>
          </a:xfrm>
        </p:grpSpPr>
        <p:sp>
          <p:nvSpPr>
            <p:cNvPr id="21" name="Google Shape;21;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 name="Google Shape;23;p1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4" name="Google Shape;24;p17"/>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5" name="Google Shape;2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grpSp>
        <p:nvGrpSpPr>
          <p:cNvPr id="27" name="Google Shape;27;p16"/>
          <p:cNvGrpSpPr/>
          <p:nvPr/>
        </p:nvGrpSpPr>
        <p:grpSpPr>
          <a:xfrm>
            <a:off x="4406400" y="0"/>
            <a:ext cx="4737600" cy="5143065"/>
            <a:chOff x="4406400" y="0"/>
            <a:chExt cx="4737600" cy="5143065"/>
          </a:xfrm>
        </p:grpSpPr>
        <p:sp>
          <p:nvSpPr>
            <p:cNvPr id="28" name="Google Shape;28;p16"/>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6"/>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6"/>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6"/>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6"/>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6"/>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6"/>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6"/>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6"/>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6"/>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6"/>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6"/>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6"/>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6"/>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6"/>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6"/>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16"/>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18"/>
          <p:cNvGrpSpPr/>
          <p:nvPr/>
        </p:nvGrpSpPr>
        <p:grpSpPr>
          <a:xfrm>
            <a:off x="0" y="381001"/>
            <a:ext cx="1037850" cy="1016288"/>
            <a:chOff x="0" y="381001"/>
            <a:chExt cx="1037850" cy="1016288"/>
          </a:xfrm>
        </p:grpSpPr>
        <p:sp>
          <p:nvSpPr>
            <p:cNvPr id="50" name="Google Shape;50;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1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3" name="Google Shape;53;p18"/>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18"/>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5" name="Google Shape;5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19"/>
          <p:cNvGrpSpPr/>
          <p:nvPr/>
        </p:nvGrpSpPr>
        <p:grpSpPr>
          <a:xfrm>
            <a:off x="0" y="381001"/>
            <a:ext cx="1037850" cy="1016288"/>
            <a:chOff x="0" y="381001"/>
            <a:chExt cx="1037850" cy="1016288"/>
          </a:xfrm>
        </p:grpSpPr>
        <p:sp>
          <p:nvSpPr>
            <p:cNvPr id="58" name="Google Shape;58;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 name="Google Shape;60;p1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1" name="Google Shape;6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20"/>
          <p:cNvGrpSpPr/>
          <p:nvPr/>
        </p:nvGrpSpPr>
        <p:grpSpPr>
          <a:xfrm>
            <a:off x="0" y="381001"/>
            <a:ext cx="1037850" cy="1016288"/>
            <a:chOff x="0" y="381001"/>
            <a:chExt cx="1037850" cy="1016288"/>
          </a:xfrm>
        </p:grpSpPr>
        <p:sp>
          <p:nvSpPr>
            <p:cNvPr id="64" name="Google Shape;64;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20"/>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7" name="Google Shape;67;p20"/>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8" name="Google Shape;6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21"/>
          <p:cNvGrpSpPr/>
          <p:nvPr/>
        </p:nvGrpSpPr>
        <p:grpSpPr>
          <a:xfrm>
            <a:off x="4406400" y="0"/>
            <a:ext cx="4737600" cy="5143500"/>
            <a:chOff x="4406400" y="0"/>
            <a:chExt cx="4737600" cy="5143500"/>
          </a:xfrm>
        </p:grpSpPr>
        <p:sp>
          <p:nvSpPr>
            <p:cNvPr id="71" name="Google Shape;71;p21"/>
            <p:cNvSpPr/>
            <p:nvPr/>
          </p:nvSpPr>
          <p:spPr>
            <a:xfrm rot="5400000">
              <a:off x="4407900" y="-1500"/>
              <a:ext cx="47346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1"/>
            <p:cNvSpPr/>
            <p:nvPr/>
          </p:nvSpPr>
          <p:spPr>
            <a:xfrm rot="5400000">
              <a:off x="4840825" y="6000"/>
              <a:ext cx="42987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1"/>
            <p:cNvSpPr/>
            <p:nvPr/>
          </p:nvSpPr>
          <p:spPr>
            <a:xfrm rot="-5400000">
              <a:off x="5618399" y="123664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1"/>
            <p:cNvSpPr/>
            <p:nvPr/>
          </p:nvSpPr>
          <p:spPr>
            <a:xfrm flipH="1">
              <a:off x="5849857" y="144407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1"/>
            <p:cNvSpPr/>
            <p:nvPr/>
          </p:nvSpPr>
          <p:spPr>
            <a:xfrm rot="-5400000">
              <a:off x="5987081" y="246974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1"/>
            <p:cNvSpPr/>
            <p:nvPr/>
          </p:nvSpPr>
          <p:spPr>
            <a:xfrm flipH="1">
              <a:off x="6222115" y="2677179"/>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1"/>
            <p:cNvSpPr/>
            <p:nvPr/>
          </p:nvSpPr>
          <p:spPr>
            <a:xfrm rot="-5400000">
              <a:off x="6675341" y="186224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1"/>
            <p:cNvSpPr/>
            <p:nvPr/>
          </p:nvSpPr>
          <p:spPr>
            <a:xfrm rot="-5400000">
              <a:off x="6861141" y="247808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1"/>
            <p:cNvSpPr/>
            <p:nvPr/>
          </p:nvSpPr>
          <p:spPr>
            <a:xfrm flipH="1">
              <a:off x="7965266" y="269319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1"/>
            <p:cNvSpPr/>
            <p:nvPr/>
          </p:nvSpPr>
          <p:spPr>
            <a:xfrm flipH="1">
              <a:off x="8145082" y="330903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p:nvPr/>
          </p:nvSpPr>
          <p:spPr>
            <a:xfrm rot="-5400000">
              <a:off x="7047599" y="309534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1"/>
            <p:cNvSpPr/>
            <p:nvPr/>
          </p:nvSpPr>
          <p:spPr>
            <a:xfrm flipH="1">
              <a:off x="7276649" y="330278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1"/>
            <p:cNvSpPr/>
            <p:nvPr/>
          </p:nvSpPr>
          <p:spPr>
            <a:xfrm flipH="1">
              <a:off x="7462448" y="391862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1"/>
            <p:cNvSpPr/>
            <p:nvPr/>
          </p:nvSpPr>
          <p:spPr>
            <a:xfrm rot="-5400000">
              <a:off x="8102491" y="37188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1"/>
            <p:cNvSpPr/>
            <p:nvPr/>
          </p:nvSpPr>
          <p:spPr>
            <a:xfrm flipH="1">
              <a:off x="8334533" y="392629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1"/>
            <p:cNvSpPr/>
            <p:nvPr/>
          </p:nvSpPr>
          <p:spPr>
            <a:xfrm rot="-5400000">
              <a:off x="8288290" y="433470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21"/>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0" name="Google Shape;9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22"/>
          <p:cNvGrpSpPr/>
          <p:nvPr/>
        </p:nvGrpSpPr>
        <p:grpSpPr>
          <a:xfrm>
            <a:off x="0" y="381001"/>
            <a:ext cx="1037850" cy="1016288"/>
            <a:chOff x="0" y="381001"/>
            <a:chExt cx="1037850" cy="1016288"/>
          </a:xfrm>
        </p:grpSpPr>
        <p:sp>
          <p:nvSpPr>
            <p:cNvPr id="93" name="Google Shape;93;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22"/>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22"/>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97" name="Google Shape;97;p22"/>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8" name="Google Shape;9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23"/>
          <p:cNvGrpSpPr/>
          <p:nvPr/>
        </p:nvGrpSpPr>
        <p:grpSpPr>
          <a:xfrm>
            <a:off x="0" y="4128572"/>
            <a:ext cx="698925" cy="684657"/>
            <a:chOff x="0" y="3785672"/>
            <a:chExt cx="698925" cy="684657"/>
          </a:xfrm>
        </p:grpSpPr>
        <p:sp>
          <p:nvSpPr>
            <p:cNvPr id="101" name="Google Shape;101;p23"/>
            <p:cNvSpPr/>
            <p:nvPr/>
          </p:nvSpPr>
          <p:spPr>
            <a:xfrm rot="-5400000">
              <a:off x="0" y="3785672"/>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3"/>
            <p:cNvSpPr/>
            <p:nvPr/>
          </p:nvSpPr>
          <p:spPr>
            <a:xfrm flipH="1">
              <a:off x="154125" y="3925529"/>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23"/>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04" name="Google Shape;10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10.jpg"/><Relationship Id="rId8"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10.jpg"/><Relationship Id="rId6"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0.jp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32.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image" Target="../media/image33.png"/><Relationship Id="rId5"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jp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36.png"/><Relationship Id="rId5"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jpg"/><Relationship Id="rId4" Type="http://schemas.openxmlformats.org/officeDocument/2006/relationships/image" Target="../media/image34.png"/><Relationship Id="rId5"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jp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jp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jp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jpg"/><Relationship Id="rId4" Type="http://schemas.openxmlformats.org/officeDocument/2006/relationships/image" Target="../media/image42.png"/><Relationship Id="rId5"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jpg"/><Relationship Id="rId4" Type="http://schemas.openxmlformats.org/officeDocument/2006/relationships/image" Target="../media/image38.png"/><Relationship Id="rId5" Type="http://schemas.openxmlformats.org/officeDocument/2006/relationships/image" Target="../media/image44.png"/><Relationship Id="rId6" Type="http://schemas.openxmlformats.org/officeDocument/2006/relationships/image" Target="../media/image17.png"/><Relationship Id="rId7"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archive.ics.uci.edu/ml/datasets/Taiwanese+Bankruptcy+Prediction" TargetMode="External"/><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0.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15.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13.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0.jpg"/><Relationship Id="rId5" Type="http://schemas.openxmlformats.org/officeDocument/2006/relationships/image" Target="../media/image11.gif"/><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0.jp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10.jpg"/><Relationship Id="rId6"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e37fa0a9fa_3_143"/>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b="1" lang="es"/>
              <a:t>Proyecto Final</a:t>
            </a:r>
            <a:endParaRPr b="1"/>
          </a:p>
        </p:txBody>
      </p:sp>
      <p:sp>
        <p:nvSpPr>
          <p:cNvPr id="135" name="Google Shape;135;ge37fa0a9fa_3_143"/>
          <p:cNvSpPr txBox="1"/>
          <p:nvPr>
            <p:ph idx="1" type="subTitle"/>
          </p:nvPr>
        </p:nvSpPr>
        <p:spPr>
          <a:xfrm>
            <a:off x="5679375" y="3392279"/>
            <a:ext cx="3470700" cy="1857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50000"/>
              </a:lnSpc>
              <a:spcBef>
                <a:spcPts val="0"/>
              </a:spcBef>
              <a:spcAft>
                <a:spcPts val="0"/>
              </a:spcAft>
              <a:buSzPct val="72222"/>
              <a:buNone/>
            </a:pPr>
            <a:r>
              <a:rPr b="1" lang="es" sz="1800">
                <a:solidFill>
                  <a:srgbClr val="FFFFFF"/>
                </a:solidFill>
                <a:latin typeface="Montserrat"/>
                <a:ea typeface="Montserrat"/>
                <a:cs typeface="Montserrat"/>
                <a:sym typeface="Montserrat"/>
              </a:rPr>
              <a:t>Caso: Bankruptcy</a:t>
            </a:r>
            <a:endParaRPr b="1" sz="18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SzPct val="92857"/>
              <a:buNone/>
            </a:pPr>
            <a:r>
              <a:t/>
            </a:r>
            <a:endParaRPr sz="14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SzPct val="92857"/>
              <a:buNone/>
            </a:pPr>
            <a:r>
              <a:rPr lang="es" sz="1400">
                <a:solidFill>
                  <a:srgbClr val="FFFFFF"/>
                </a:solidFill>
                <a:latin typeface="Montserrat"/>
                <a:ea typeface="Montserrat"/>
                <a:cs typeface="Montserrat"/>
                <a:sym typeface="Montserrat"/>
              </a:rPr>
              <a:t>David Brando, Mautino Rubio</a:t>
            </a:r>
            <a:endParaRPr sz="14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SzPct val="92857"/>
              <a:buNone/>
            </a:pPr>
            <a:r>
              <a:rPr lang="es" sz="1400">
                <a:solidFill>
                  <a:srgbClr val="FFFFFF"/>
                </a:solidFill>
                <a:latin typeface="Montserrat"/>
                <a:ea typeface="Montserrat"/>
                <a:cs typeface="Montserrat"/>
                <a:sym typeface="Montserrat"/>
              </a:rPr>
              <a:t>Juan Carlos Alfredo, Tovar Galarreta</a:t>
            </a:r>
            <a:endParaRPr sz="14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SzPct val="92857"/>
              <a:buNone/>
            </a:pPr>
            <a:r>
              <a:rPr lang="es" sz="1400">
                <a:solidFill>
                  <a:srgbClr val="FFFFFF"/>
                </a:solidFill>
                <a:latin typeface="Montserrat"/>
                <a:ea typeface="Montserrat"/>
                <a:cs typeface="Montserrat"/>
                <a:sym typeface="Montserrat"/>
              </a:rPr>
              <a:t>Luis Miguel, Enciso Salas</a:t>
            </a:r>
            <a:endParaRPr sz="14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SzPct val="92857"/>
              <a:buNone/>
            </a:pPr>
            <a:r>
              <a:rPr lang="es" sz="1400">
                <a:solidFill>
                  <a:srgbClr val="FFFFFF"/>
                </a:solidFill>
                <a:latin typeface="Montserrat"/>
                <a:ea typeface="Montserrat"/>
                <a:cs typeface="Montserrat"/>
                <a:sym typeface="Montserrat"/>
              </a:rPr>
              <a:t>Rosmery, Aguilar Mendrano</a:t>
            </a:r>
            <a:endParaRPr sz="14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SzPct val="92857"/>
              <a:buNone/>
            </a:pPr>
            <a:r>
              <a:t/>
            </a:r>
            <a:endParaRPr sz="1400">
              <a:solidFill>
                <a:srgbClr val="FFFFFF"/>
              </a:solidFill>
              <a:latin typeface="Montserrat"/>
              <a:ea typeface="Montserrat"/>
              <a:cs typeface="Montserrat"/>
              <a:sym typeface="Montserrat"/>
            </a:endParaRPr>
          </a:p>
        </p:txBody>
      </p:sp>
      <p:pic>
        <p:nvPicPr>
          <p:cNvPr descr="Logotipo PUCP - PUCP | Portal de Comunicación Institucional" id="136" name="Google Shape;136;ge37fa0a9fa_3_143"/>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137" name="Google Shape;137;ge37fa0a9fa_3_143"/>
          <p:cNvSpPr txBox="1"/>
          <p:nvPr/>
        </p:nvSpPr>
        <p:spPr>
          <a:xfrm>
            <a:off x="-10633" y="4698147"/>
            <a:ext cx="5017500" cy="4692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lt1"/>
              </a:buClr>
              <a:buSzPts val="4000"/>
              <a:buFont typeface="Montserrat"/>
              <a:buNone/>
            </a:pPr>
            <a:r>
              <a:rPr b="1" i="0" lang="es" sz="1500" u="none" cap="none" strike="noStrike">
                <a:solidFill>
                  <a:schemeClr val="lt1"/>
                </a:solidFill>
                <a:latin typeface="Montserrat"/>
                <a:ea typeface="Montserrat"/>
                <a:cs typeface="Montserrat"/>
                <a:sym typeface="Montserrat"/>
              </a:rPr>
              <a:t>Aprendizaje Automático: Teoría y Aplicaciones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ge37fa0a9fa_1_0"/>
          <p:cNvPicPr preferRelativeResize="0"/>
          <p:nvPr/>
        </p:nvPicPr>
        <p:blipFill>
          <a:blip r:embed="rId3">
            <a:alphaModFix/>
          </a:blip>
          <a:stretch>
            <a:fillRect/>
          </a:stretch>
        </p:blipFill>
        <p:spPr>
          <a:xfrm>
            <a:off x="6035673" y="2454788"/>
            <a:ext cx="2510452" cy="2312825"/>
          </a:xfrm>
          <a:prstGeom prst="rect">
            <a:avLst/>
          </a:prstGeom>
          <a:noFill/>
          <a:ln>
            <a:noFill/>
          </a:ln>
        </p:spPr>
      </p:pic>
      <p:sp>
        <p:nvSpPr>
          <p:cNvPr id="260" name="Google Shape;260;ge37fa0a9fa_1_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Modeling - </a:t>
            </a:r>
            <a:r>
              <a:rPr b="1" lang="es"/>
              <a:t>Logistic Regression</a:t>
            </a:r>
            <a:endParaRPr b="1"/>
          </a:p>
        </p:txBody>
      </p:sp>
      <p:sp>
        <p:nvSpPr>
          <p:cNvPr id="261" name="Google Shape;261;ge37fa0a9fa_1_0"/>
          <p:cNvSpPr txBox="1"/>
          <p:nvPr>
            <p:ph idx="1" type="body"/>
          </p:nvPr>
        </p:nvSpPr>
        <p:spPr>
          <a:xfrm>
            <a:off x="1032050" y="2009988"/>
            <a:ext cx="2661000" cy="29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05"/>
              <a:buNone/>
            </a:pPr>
            <a:r>
              <a:rPr lang="es" sz="1515"/>
              <a:t>        </a:t>
            </a:r>
            <a:r>
              <a:rPr lang="es" sz="1515"/>
              <a:t>Matriz de Confusión</a:t>
            </a:r>
            <a:endParaRPr sz="1515"/>
          </a:p>
        </p:txBody>
      </p:sp>
      <p:sp>
        <p:nvSpPr>
          <p:cNvPr id="262" name="Google Shape;262;ge37fa0a9fa_1_0"/>
          <p:cNvSpPr txBox="1"/>
          <p:nvPr>
            <p:ph idx="1" type="body"/>
          </p:nvPr>
        </p:nvSpPr>
        <p:spPr>
          <a:xfrm>
            <a:off x="3374675" y="2010000"/>
            <a:ext cx="2661000" cy="29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605"/>
              <a:buNone/>
            </a:pPr>
            <a:r>
              <a:rPr lang="es" sz="1515"/>
              <a:t>Curva ROC</a:t>
            </a:r>
            <a:endParaRPr sz="1515"/>
          </a:p>
        </p:txBody>
      </p:sp>
      <p:sp>
        <p:nvSpPr>
          <p:cNvPr id="263" name="Google Shape;263;ge37fa0a9fa_1_0"/>
          <p:cNvSpPr txBox="1"/>
          <p:nvPr>
            <p:ph idx="1" type="body"/>
          </p:nvPr>
        </p:nvSpPr>
        <p:spPr>
          <a:xfrm>
            <a:off x="6035675" y="2010000"/>
            <a:ext cx="2661000" cy="294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605"/>
              <a:buNone/>
            </a:pPr>
            <a:r>
              <a:rPr lang="es" sz="1515">
                <a:latin typeface="Arial"/>
                <a:ea typeface="Arial"/>
                <a:cs typeface="Arial"/>
                <a:sym typeface="Arial"/>
              </a:rPr>
              <a:t>Precision Recall Curve</a:t>
            </a:r>
            <a:endParaRPr sz="1515">
              <a:latin typeface="Arial"/>
              <a:ea typeface="Arial"/>
              <a:cs typeface="Arial"/>
              <a:sym typeface="Arial"/>
            </a:endParaRPr>
          </a:p>
          <a:p>
            <a:pPr indent="0" lvl="0" marL="0" rtl="0" algn="ctr">
              <a:spcBef>
                <a:spcPts val="0"/>
              </a:spcBef>
              <a:spcAft>
                <a:spcPts val="0"/>
              </a:spcAft>
              <a:buSzPts val="605"/>
              <a:buNone/>
            </a:pPr>
            <a:r>
              <a:t/>
            </a:r>
            <a:endParaRPr sz="1515"/>
          </a:p>
        </p:txBody>
      </p:sp>
      <p:sp>
        <p:nvSpPr>
          <p:cNvPr id="264" name="Google Shape;264;ge37fa0a9fa_1_0"/>
          <p:cNvSpPr/>
          <p:nvPr/>
        </p:nvSpPr>
        <p:spPr>
          <a:xfrm>
            <a:off x="8698375" y="4783500"/>
            <a:ext cx="4458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pic>
        <p:nvPicPr>
          <p:cNvPr id="265" name="Google Shape;265;ge37fa0a9fa_1_0"/>
          <p:cNvPicPr preferRelativeResize="0"/>
          <p:nvPr/>
        </p:nvPicPr>
        <p:blipFill>
          <a:blip r:embed="rId4">
            <a:alphaModFix/>
          </a:blip>
          <a:stretch>
            <a:fillRect/>
          </a:stretch>
        </p:blipFill>
        <p:spPr>
          <a:xfrm>
            <a:off x="1109875" y="1191350"/>
            <a:ext cx="7724575" cy="742450"/>
          </a:xfrm>
          <a:prstGeom prst="rect">
            <a:avLst/>
          </a:prstGeom>
          <a:noFill/>
          <a:ln>
            <a:noFill/>
          </a:ln>
        </p:spPr>
      </p:pic>
      <p:pic>
        <p:nvPicPr>
          <p:cNvPr id="266" name="Google Shape;266;ge37fa0a9fa_1_0"/>
          <p:cNvPicPr preferRelativeResize="0"/>
          <p:nvPr/>
        </p:nvPicPr>
        <p:blipFill>
          <a:blip r:embed="rId5">
            <a:alphaModFix/>
          </a:blip>
          <a:stretch>
            <a:fillRect/>
          </a:stretch>
        </p:blipFill>
        <p:spPr>
          <a:xfrm>
            <a:off x="1067425" y="2457674"/>
            <a:ext cx="2510450" cy="2312825"/>
          </a:xfrm>
          <a:prstGeom prst="rect">
            <a:avLst/>
          </a:prstGeom>
          <a:noFill/>
          <a:ln>
            <a:noFill/>
          </a:ln>
        </p:spPr>
      </p:pic>
      <p:pic>
        <p:nvPicPr>
          <p:cNvPr id="267" name="Google Shape;267;ge37fa0a9fa_1_0"/>
          <p:cNvPicPr preferRelativeResize="0"/>
          <p:nvPr/>
        </p:nvPicPr>
        <p:blipFill>
          <a:blip r:embed="rId6">
            <a:alphaModFix/>
          </a:blip>
          <a:stretch>
            <a:fillRect/>
          </a:stretch>
        </p:blipFill>
        <p:spPr>
          <a:xfrm>
            <a:off x="3525225" y="2457685"/>
            <a:ext cx="2510450" cy="2307065"/>
          </a:xfrm>
          <a:prstGeom prst="rect">
            <a:avLst/>
          </a:prstGeom>
          <a:noFill/>
          <a:ln>
            <a:noFill/>
          </a:ln>
        </p:spPr>
      </p:pic>
      <p:pic>
        <p:nvPicPr>
          <p:cNvPr descr="Logotipo PUCP - PUCP | Portal de Comunicación Institucional" id="268" name="Google Shape;268;ge37fa0a9fa_1_0"/>
          <p:cNvPicPr preferRelativeResize="0"/>
          <p:nvPr/>
        </p:nvPicPr>
        <p:blipFill rotWithShape="1">
          <a:blip r:embed="rId7">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grpSp>
        <p:nvGrpSpPr>
          <p:cNvPr id="269" name="Google Shape;269;ge37fa0a9fa_1_0"/>
          <p:cNvGrpSpPr/>
          <p:nvPr/>
        </p:nvGrpSpPr>
        <p:grpSpPr>
          <a:xfrm>
            <a:off x="108650" y="1350875"/>
            <a:ext cx="923400" cy="1692500"/>
            <a:chOff x="80350" y="1442850"/>
            <a:chExt cx="923400" cy="1692500"/>
          </a:xfrm>
        </p:grpSpPr>
        <p:pic>
          <p:nvPicPr>
            <p:cNvPr id="270" name="Google Shape;270;ge37fa0a9fa_1_0"/>
            <p:cNvPicPr preferRelativeResize="0"/>
            <p:nvPr/>
          </p:nvPicPr>
          <p:blipFill rotWithShape="1">
            <a:blip r:embed="rId8">
              <a:alphaModFix/>
            </a:blip>
            <a:srcRect b="8941" l="0" r="66618" t="0"/>
            <a:stretch/>
          </p:blipFill>
          <p:spPr>
            <a:xfrm>
              <a:off x="80350" y="1442850"/>
              <a:ext cx="895101" cy="1645991"/>
            </a:xfrm>
            <a:prstGeom prst="rect">
              <a:avLst/>
            </a:prstGeom>
            <a:noFill/>
            <a:ln>
              <a:noFill/>
            </a:ln>
          </p:spPr>
        </p:pic>
        <p:sp>
          <p:nvSpPr>
            <p:cNvPr id="271" name="Google Shape;271;ge37fa0a9fa_1_0"/>
            <p:cNvSpPr txBox="1"/>
            <p:nvPr/>
          </p:nvSpPr>
          <p:spPr>
            <a:xfrm rot="-5400000">
              <a:off x="511900" y="1586800"/>
              <a:ext cx="62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chemeClr val="lt1"/>
                  </a:solidFill>
                  <a:highlight>
                    <a:schemeClr val="dk1"/>
                  </a:highlight>
                  <a:latin typeface="Lato"/>
                  <a:ea typeface="Lato"/>
                  <a:cs typeface="Lato"/>
                  <a:sym typeface="Lato"/>
                </a:rPr>
                <a:t>80 %</a:t>
              </a:r>
              <a:endParaRPr b="1" sz="1100">
                <a:solidFill>
                  <a:schemeClr val="lt1"/>
                </a:solidFill>
                <a:highlight>
                  <a:schemeClr val="dk1"/>
                </a:highlight>
                <a:latin typeface="Lato"/>
                <a:ea typeface="Lato"/>
                <a:cs typeface="Lato"/>
                <a:sym typeface="Lato"/>
              </a:endParaRPr>
            </a:p>
          </p:txBody>
        </p:sp>
        <p:sp>
          <p:nvSpPr>
            <p:cNvPr id="272" name="Google Shape;272;ge37fa0a9fa_1_0"/>
            <p:cNvSpPr txBox="1"/>
            <p:nvPr/>
          </p:nvSpPr>
          <p:spPr>
            <a:xfrm rot="-5400000">
              <a:off x="483075" y="2779850"/>
              <a:ext cx="41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700">
                  <a:solidFill>
                    <a:schemeClr val="lt1"/>
                  </a:solidFill>
                  <a:highlight>
                    <a:schemeClr val="dk1"/>
                  </a:highlight>
                  <a:latin typeface="Lato"/>
                  <a:ea typeface="Lato"/>
                  <a:cs typeface="Lato"/>
                  <a:sym typeface="Lato"/>
                </a:rPr>
                <a:t>20 %</a:t>
              </a:r>
              <a:endParaRPr b="1" sz="700">
                <a:solidFill>
                  <a:schemeClr val="lt1"/>
                </a:solidFill>
                <a:highlight>
                  <a:schemeClr val="dk1"/>
                </a:highlight>
                <a:latin typeface="Lato"/>
                <a:ea typeface="Lato"/>
                <a:cs typeface="Lato"/>
                <a:sym typeface="La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e37fa0a9fa_3_28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Modeling - </a:t>
            </a:r>
            <a:r>
              <a:rPr b="1" lang="es"/>
              <a:t>Random Forest</a:t>
            </a:r>
            <a:endParaRPr b="1"/>
          </a:p>
        </p:txBody>
      </p:sp>
      <p:sp>
        <p:nvSpPr>
          <p:cNvPr id="278" name="Google Shape;278;ge37fa0a9fa_3_280"/>
          <p:cNvSpPr/>
          <p:nvPr/>
        </p:nvSpPr>
        <p:spPr>
          <a:xfrm>
            <a:off x="8698375" y="4783500"/>
            <a:ext cx="4458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pic>
        <p:nvPicPr>
          <p:cNvPr id="279" name="Google Shape;279;ge37fa0a9fa_3_280"/>
          <p:cNvPicPr preferRelativeResize="0"/>
          <p:nvPr/>
        </p:nvPicPr>
        <p:blipFill>
          <a:blip r:embed="rId3">
            <a:alphaModFix/>
          </a:blip>
          <a:stretch>
            <a:fillRect/>
          </a:stretch>
        </p:blipFill>
        <p:spPr>
          <a:xfrm>
            <a:off x="1297500" y="1307850"/>
            <a:ext cx="6943725" cy="752475"/>
          </a:xfrm>
          <a:prstGeom prst="rect">
            <a:avLst/>
          </a:prstGeom>
          <a:noFill/>
          <a:ln>
            <a:noFill/>
          </a:ln>
        </p:spPr>
      </p:pic>
      <p:pic>
        <p:nvPicPr>
          <p:cNvPr id="280" name="Google Shape;280;ge37fa0a9fa_3_280"/>
          <p:cNvPicPr preferRelativeResize="0"/>
          <p:nvPr/>
        </p:nvPicPr>
        <p:blipFill>
          <a:blip r:embed="rId4">
            <a:alphaModFix/>
          </a:blip>
          <a:stretch>
            <a:fillRect/>
          </a:stretch>
        </p:blipFill>
        <p:spPr>
          <a:xfrm>
            <a:off x="1297500" y="2530419"/>
            <a:ext cx="6943726" cy="2325581"/>
          </a:xfrm>
          <a:prstGeom prst="rect">
            <a:avLst/>
          </a:prstGeom>
          <a:noFill/>
          <a:ln>
            <a:noFill/>
          </a:ln>
        </p:spPr>
      </p:pic>
      <p:pic>
        <p:nvPicPr>
          <p:cNvPr descr="Logotipo PUCP - PUCP | Portal de Comunicación Institucional" id="281" name="Google Shape;281;ge37fa0a9fa_3_280"/>
          <p:cNvPicPr preferRelativeResize="0"/>
          <p:nvPr/>
        </p:nvPicPr>
        <p:blipFill rotWithShape="1">
          <a:blip r:embed="rId5">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grpSp>
        <p:nvGrpSpPr>
          <p:cNvPr id="282" name="Google Shape;282;ge37fa0a9fa_3_280"/>
          <p:cNvGrpSpPr/>
          <p:nvPr/>
        </p:nvGrpSpPr>
        <p:grpSpPr>
          <a:xfrm>
            <a:off x="108650" y="1350875"/>
            <a:ext cx="923400" cy="1692500"/>
            <a:chOff x="80350" y="1442850"/>
            <a:chExt cx="923400" cy="1692500"/>
          </a:xfrm>
        </p:grpSpPr>
        <p:pic>
          <p:nvPicPr>
            <p:cNvPr id="283" name="Google Shape;283;ge37fa0a9fa_3_280"/>
            <p:cNvPicPr preferRelativeResize="0"/>
            <p:nvPr/>
          </p:nvPicPr>
          <p:blipFill rotWithShape="1">
            <a:blip r:embed="rId6">
              <a:alphaModFix/>
            </a:blip>
            <a:srcRect b="8941" l="0" r="66618" t="0"/>
            <a:stretch/>
          </p:blipFill>
          <p:spPr>
            <a:xfrm>
              <a:off x="80350" y="1442850"/>
              <a:ext cx="895101" cy="1645991"/>
            </a:xfrm>
            <a:prstGeom prst="rect">
              <a:avLst/>
            </a:prstGeom>
            <a:noFill/>
            <a:ln>
              <a:noFill/>
            </a:ln>
          </p:spPr>
        </p:pic>
        <p:sp>
          <p:nvSpPr>
            <p:cNvPr id="284" name="Google Shape;284;ge37fa0a9fa_3_280"/>
            <p:cNvSpPr txBox="1"/>
            <p:nvPr/>
          </p:nvSpPr>
          <p:spPr>
            <a:xfrm rot="-5400000">
              <a:off x="511900" y="1586800"/>
              <a:ext cx="62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chemeClr val="lt1"/>
                  </a:solidFill>
                  <a:highlight>
                    <a:schemeClr val="dk1"/>
                  </a:highlight>
                  <a:latin typeface="Lato"/>
                  <a:ea typeface="Lato"/>
                  <a:cs typeface="Lato"/>
                  <a:sym typeface="Lato"/>
                </a:rPr>
                <a:t>80 %</a:t>
              </a:r>
              <a:endParaRPr b="1" sz="1100">
                <a:solidFill>
                  <a:schemeClr val="lt1"/>
                </a:solidFill>
                <a:highlight>
                  <a:schemeClr val="dk1"/>
                </a:highlight>
                <a:latin typeface="Lato"/>
                <a:ea typeface="Lato"/>
                <a:cs typeface="Lato"/>
                <a:sym typeface="Lato"/>
              </a:endParaRPr>
            </a:p>
          </p:txBody>
        </p:sp>
        <p:sp>
          <p:nvSpPr>
            <p:cNvPr id="285" name="Google Shape;285;ge37fa0a9fa_3_280"/>
            <p:cNvSpPr txBox="1"/>
            <p:nvPr/>
          </p:nvSpPr>
          <p:spPr>
            <a:xfrm rot="-5400000">
              <a:off x="483075" y="2779850"/>
              <a:ext cx="41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700">
                  <a:solidFill>
                    <a:schemeClr val="lt1"/>
                  </a:solidFill>
                  <a:highlight>
                    <a:schemeClr val="dk1"/>
                  </a:highlight>
                  <a:latin typeface="Lato"/>
                  <a:ea typeface="Lato"/>
                  <a:cs typeface="Lato"/>
                  <a:sym typeface="Lato"/>
                </a:rPr>
                <a:t>20 %</a:t>
              </a:r>
              <a:endParaRPr b="1" sz="700">
                <a:solidFill>
                  <a:schemeClr val="lt1"/>
                </a:solidFill>
                <a:highlight>
                  <a:schemeClr val="dk1"/>
                </a:highlight>
                <a:latin typeface="Lato"/>
                <a:ea typeface="Lato"/>
                <a:cs typeface="Lato"/>
                <a:sym typeface="La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Modeling - XGBoost: Setup</a:t>
            </a:r>
            <a:endParaRPr b="1"/>
          </a:p>
        </p:txBody>
      </p:sp>
      <p:sp>
        <p:nvSpPr>
          <p:cNvPr id="291" name="Google Shape;291;p7"/>
          <p:cNvSpPr txBox="1"/>
          <p:nvPr>
            <p:ph idx="1" type="body"/>
          </p:nvPr>
        </p:nvSpPr>
        <p:spPr>
          <a:xfrm>
            <a:off x="1638150" y="939350"/>
            <a:ext cx="4540500" cy="8748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s" sz="1200"/>
              <a:t>Grid Search CV</a:t>
            </a:r>
            <a:endParaRPr sz="1200"/>
          </a:p>
          <a:p>
            <a:pPr indent="-311150" lvl="0" marL="457200" rtl="0" algn="l">
              <a:lnSpc>
                <a:spcPct val="115000"/>
              </a:lnSpc>
              <a:spcBef>
                <a:spcPts val="0"/>
              </a:spcBef>
              <a:spcAft>
                <a:spcPts val="0"/>
              </a:spcAft>
              <a:buSzPts val="1300"/>
              <a:buChar char="●"/>
            </a:pPr>
            <a:r>
              <a:rPr lang="es" sz="1200"/>
              <a:t>A</a:t>
            </a:r>
            <a:r>
              <a:rPr lang="es" sz="1200"/>
              <a:t>lgortimos bajo el mismo split (0.2, stratificado, random_state=</a:t>
            </a:r>
            <a:r>
              <a:rPr lang="es"/>
              <a:t>1)</a:t>
            </a:r>
            <a:endParaRPr sz="1200"/>
          </a:p>
        </p:txBody>
      </p:sp>
      <p:pic>
        <p:nvPicPr>
          <p:cNvPr descr="Logotipo PUCP - PUCP | Portal de Comunicación Institucional" id="292" name="Google Shape;292;p7"/>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293" name="Google Shape;293;p7"/>
          <p:cNvSpPr/>
          <p:nvPr/>
        </p:nvSpPr>
        <p:spPr>
          <a:xfrm>
            <a:off x="8784000" y="4783500"/>
            <a:ext cx="3600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FFFFFF"/>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pic>
        <p:nvPicPr>
          <p:cNvPr id="294" name="Google Shape;294;p7"/>
          <p:cNvPicPr preferRelativeResize="0"/>
          <p:nvPr/>
        </p:nvPicPr>
        <p:blipFill>
          <a:blip r:embed="rId4">
            <a:alphaModFix/>
          </a:blip>
          <a:stretch>
            <a:fillRect/>
          </a:stretch>
        </p:blipFill>
        <p:spPr>
          <a:xfrm>
            <a:off x="4124928" y="2291075"/>
            <a:ext cx="4714948" cy="2015513"/>
          </a:xfrm>
          <a:prstGeom prst="rect">
            <a:avLst/>
          </a:prstGeom>
          <a:noFill/>
          <a:ln>
            <a:noFill/>
          </a:ln>
        </p:spPr>
      </p:pic>
      <p:pic>
        <p:nvPicPr>
          <p:cNvPr id="295" name="Google Shape;295;p7"/>
          <p:cNvPicPr preferRelativeResize="0"/>
          <p:nvPr/>
        </p:nvPicPr>
        <p:blipFill>
          <a:blip r:embed="rId5">
            <a:alphaModFix/>
          </a:blip>
          <a:stretch>
            <a:fillRect/>
          </a:stretch>
        </p:blipFill>
        <p:spPr>
          <a:xfrm>
            <a:off x="1130712" y="2291075"/>
            <a:ext cx="2895551" cy="2015525"/>
          </a:xfrm>
          <a:prstGeom prst="rect">
            <a:avLst/>
          </a:prstGeom>
          <a:noFill/>
          <a:ln>
            <a:noFill/>
          </a:ln>
        </p:spPr>
      </p:pic>
      <p:sp>
        <p:nvSpPr>
          <p:cNvPr id="296" name="Google Shape;296;p7"/>
          <p:cNvSpPr/>
          <p:nvPr/>
        </p:nvSpPr>
        <p:spPr>
          <a:xfrm>
            <a:off x="8698375" y="4783500"/>
            <a:ext cx="4458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11</a:t>
            </a:r>
            <a:endParaRPr b="0" i="0" sz="1400" u="none" cap="none" strike="noStrike">
              <a:solidFill>
                <a:srgbClr val="000000"/>
              </a:solidFill>
              <a:latin typeface="Arial"/>
              <a:ea typeface="Arial"/>
              <a:cs typeface="Arial"/>
              <a:sym typeface="Arial"/>
            </a:endParaRPr>
          </a:p>
        </p:txBody>
      </p:sp>
      <p:grpSp>
        <p:nvGrpSpPr>
          <p:cNvPr id="297" name="Google Shape;297;p7"/>
          <p:cNvGrpSpPr/>
          <p:nvPr/>
        </p:nvGrpSpPr>
        <p:grpSpPr>
          <a:xfrm>
            <a:off x="108650" y="1350875"/>
            <a:ext cx="923400" cy="1692500"/>
            <a:chOff x="80350" y="1442850"/>
            <a:chExt cx="923400" cy="1692500"/>
          </a:xfrm>
        </p:grpSpPr>
        <p:pic>
          <p:nvPicPr>
            <p:cNvPr id="298" name="Google Shape;298;p7"/>
            <p:cNvPicPr preferRelativeResize="0"/>
            <p:nvPr/>
          </p:nvPicPr>
          <p:blipFill rotWithShape="1">
            <a:blip r:embed="rId6">
              <a:alphaModFix/>
            </a:blip>
            <a:srcRect b="8941" l="0" r="66618" t="0"/>
            <a:stretch/>
          </p:blipFill>
          <p:spPr>
            <a:xfrm>
              <a:off x="80350" y="1442850"/>
              <a:ext cx="895101" cy="1645991"/>
            </a:xfrm>
            <a:prstGeom prst="rect">
              <a:avLst/>
            </a:prstGeom>
            <a:noFill/>
            <a:ln>
              <a:noFill/>
            </a:ln>
          </p:spPr>
        </p:pic>
        <p:sp>
          <p:nvSpPr>
            <p:cNvPr id="299" name="Google Shape;299;p7"/>
            <p:cNvSpPr txBox="1"/>
            <p:nvPr/>
          </p:nvSpPr>
          <p:spPr>
            <a:xfrm rot="-5400000">
              <a:off x="511900" y="1586800"/>
              <a:ext cx="62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chemeClr val="lt1"/>
                  </a:solidFill>
                  <a:highlight>
                    <a:schemeClr val="dk1"/>
                  </a:highlight>
                  <a:latin typeface="Lato"/>
                  <a:ea typeface="Lato"/>
                  <a:cs typeface="Lato"/>
                  <a:sym typeface="Lato"/>
                </a:rPr>
                <a:t>80 %</a:t>
              </a:r>
              <a:endParaRPr b="1" sz="1100">
                <a:solidFill>
                  <a:schemeClr val="lt1"/>
                </a:solidFill>
                <a:highlight>
                  <a:schemeClr val="dk1"/>
                </a:highlight>
                <a:latin typeface="Lato"/>
                <a:ea typeface="Lato"/>
                <a:cs typeface="Lato"/>
                <a:sym typeface="Lato"/>
              </a:endParaRPr>
            </a:p>
          </p:txBody>
        </p:sp>
        <p:sp>
          <p:nvSpPr>
            <p:cNvPr id="300" name="Google Shape;300;p7"/>
            <p:cNvSpPr txBox="1"/>
            <p:nvPr/>
          </p:nvSpPr>
          <p:spPr>
            <a:xfrm rot="-5400000">
              <a:off x="483075" y="2779850"/>
              <a:ext cx="41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700">
                  <a:solidFill>
                    <a:schemeClr val="lt1"/>
                  </a:solidFill>
                  <a:highlight>
                    <a:schemeClr val="dk1"/>
                  </a:highlight>
                  <a:latin typeface="Lato"/>
                  <a:ea typeface="Lato"/>
                  <a:cs typeface="Lato"/>
                  <a:sym typeface="Lato"/>
                </a:rPr>
                <a:t>20 %</a:t>
              </a:r>
              <a:endParaRPr b="1" sz="700">
                <a:solidFill>
                  <a:schemeClr val="lt1"/>
                </a:solidFill>
                <a:highlight>
                  <a:schemeClr val="dk1"/>
                </a:highlight>
                <a:latin typeface="Lato"/>
                <a:ea typeface="Lato"/>
                <a:cs typeface="Lato"/>
                <a:sym typeface="La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8"/>
          <p:cNvPicPr preferRelativeResize="0"/>
          <p:nvPr/>
        </p:nvPicPr>
        <p:blipFill>
          <a:blip r:embed="rId3">
            <a:alphaModFix/>
          </a:blip>
          <a:stretch>
            <a:fillRect/>
          </a:stretch>
        </p:blipFill>
        <p:spPr>
          <a:xfrm>
            <a:off x="152400" y="1899112"/>
            <a:ext cx="8839200" cy="3047435"/>
          </a:xfrm>
          <a:prstGeom prst="rect">
            <a:avLst/>
          </a:prstGeom>
          <a:noFill/>
          <a:ln>
            <a:noFill/>
          </a:ln>
        </p:spPr>
      </p:pic>
      <p:sp>
        <p:nvSpPr>
          <p:cNvPr id="306" name="Google Shape;306;p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XGBoost: Resultados</a:t>
            </a:r>
            <a:endParaRPr b="1"/>
          </a:p>
        </p:txBody>
      </p:sp>
      <p:pic>
        <p:nvPicPr>
          <p:cNvPr descr="Logotipo PUCP - PUCP | Portal de Comunicación Institucional" id="307" name="Google Shape;307;p8"/>
          <p:cNvPicPr preferRelativeResize="0"/>
          <p:nvPr/>
        </p:nvPicPr>
        <p:blipFill rotWithShape="1">
          <a:blip r:embed="rId4">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308" name="Google Shape;308;p8"/>
          <p:cNvSpPr/>
          <p:nvPr/>
        </p:nvSpPr>
        <p:spPr>
          <a:xfrm>
            <a:off x="8784000" y="4783500"/>
            <a:ext cx="3600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FFFFFF"/>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sp>
        <p:nvSpPr>
          <p:cNvPr id="309" name="Google Shape;309;p8"/>
          <p:cNvSpPr/>
          <p:nvPr/>
        </p:nvSpPr>
        <p:spPr>
          <a:xfrm>
            <a:off x="8698375" y="4783500"/>
            <a:ext cx="4458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12</a:t>
            </a:r>
            <a:endParaRPr b="0" i="0" sz="1400" u="none" cap="none" strike="noStrike">
              <a:solidFill>
                <a:srgbClr val="000000"/>
              </a:solidFill>
              <a:latin typeface="Arial"/>
              <a:ea typeface="Arial"/>
              <a:cs typeface="Arial"/>
              <a:sym typeface="Arial"/>
            </a:endParaRPr>
          </a:p>
        </p:txBody>
      </p:sp>
      <p:pic>
        <p:nvPicPr>
          <p:cNvPr id="310" name="Google Shape;310;p8"/>
          <p:cNvPicPr preferRelativeResize="0"/>
          <p:nvPr/>
        </p:nvPicPr>
        <p:blipFill rotWithShape="1">
          <a:blip r:embed="rId5">
            <a:alphaModFix/>
          </a:blip>
          <a:srcRect b="70966" l="0" r="0" t="0"/>
          <a:stretch/>
        </p:blipFill>
        <p:spPr>
          <a:xfrm>
            <a:off x="152400" y="1141450"/>
            <a:ext cx="8839199" cy="448388"/>
          </a:xfrm>
          <a:prstGeom prst="rect">
            <a:avLst/>
          </a:prstGeom>
          <a:noFill/>
          <a:ln>
            <a:noFill/>
          </a:ln>
        </p:spPr>
      </p:pic>
      <p:pic>
        <p:nvPicPr>
          <p:cNvPr id="311" name="Google Shape;311;p8"/>
          <p:cNvPicPr preferRelativeResize="0"/>
          <p:nvPr/>
        </p:nvPicPr>
        <p:blipFill rotWithShape="1">
          <a:blip r:embed="rId5">
            <a:alphaModFix/>
          </a:blip>
          <a:srcRect b="0" l="0" r="0" t="80960"/>
          <a:stretch/>
        </p:blipFill>
        <p:spPr>
          <a:xfrm>
            <a:off x="152400" y="1589850"/>
            <a:ext cx="8839199" cy="294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e18860f78f_0_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Modeling - SVM: Setup </a:t>
            </a:r>
            <a:endParaRPr b="1"/>
          </a:p>
        </p:txBody>
      </p:sp>
      <p:pic>
        <p:nvPicPr>
          <p:cNvPr descr="Logotipo PUCP - PUCP | Portal de Comunicación Institucional" id="317" name="Google Shape;317;ge18860f78f_0_0"/>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318" name="Google Shape;318;ge18860f78f_0_0"/>
          <p:cNvSpPr/>
          <p:nvPr/>
        </p:nvSpPr>
        <p:spPr>
          <a:xfrm>
            <a:off x="8704521" y="4783500"/>
            <a:ext cx="4395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FFFFFF"/>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sp>
        <p:nvSpPr>
          <p:cNvPr id="319" name="Google Shape;319;ge18860f78f_0_0"/>
          <p:cNvSpPr txBox="1"/>
          <p:nvPr/>
        </p:nvSpPr>
        <p:spPr>
          <a:xfrm>
            <a:off x="1082250" y="1081250"/>
            <a:ext cx="2191800" cy="1046700"/>
          </a:xfrm>
          <a:prstGeom prst="rect">
            <a:avLst/>
          </a:prstGeom>
          <a:solidFill>
            <a:schemeClr val="dk1"/>
          </a:solid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GridSearch CV</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Fit </a:t>
            </a:r>
            <a:r>
              <a:rPr b="0" i="0" lang="es" sz="1400" u="none" cap="none" strike="noStrike">
                <a:solidFill>
                  <a:schemeClr val="lt1"/>
                </a:solidFill>
                <a:latin typeface="Lato"/>
                <a:ea typeface="Lato"/>
                <a:cs typeface="Lato"/>
                <a:sym typeface="Lato"/>
              </a:rPr>
              <a:t>K-fold estratificado validación (K=5)</a:t>
            </a:r>
            <a:endParaRPr b="0" i="0" sz="1400" u="none" cap="none" strike="noStrike">
              <a:solidFill>
                <a:schemeClr val="lt1"/>
              </a:solidFill>
              <a:latin typeface="Lato"/>
              <a:ea typeface="Lato"/>
              <a:cs typeface="Lato"/>
              <a:sym typeface="Lato"/>
            </a:endParaRPr>
          </a:p>
        </p:txBody>
      </p:sp>
      <p:pic>
        <p:nvPicPr>
          <p:cNvPr id="320" name="Google Shape;320;ge18860f78f_0_0"/>
          <p:cNvPicPr preferRelativeResize="0"/>
          <p:nvPr/>
        </p:nvPicPr>
        <p:blipFill rotWithShape="1">
          <a:blip r:embed="rId4">
            <a:alphaModFix/>
          </a:blip>
          <a:srcRect b="0" l="0" r="0" t="0"/>
          <a:stretch/>
        </p:blipFill>
        <p:spPr>
          <a:xfrm>
            <a:off x="1297500" y="2819500"/>
            <a:ext cx="4033550" cy="749225"/>
          </a:xfrm>
          <a:prstGeom prst="rect">
            <a:avLst/>
          </a:prstGeom>
          <a:noFill/>
          <a:ln>
            <a:noFill/>
          </a:ln>
        </p:spPr>
      </p:pic>
      <p:sp>
        <p:nvSpPr>
          <p:cNvPr id="321" name="Google Shape;321;ge18860f78f_0_0"/>
          <p:cNvSpPr/>
          <p:nvPr/>
        </p:nvSpPr>
        <p:spPr>
          <a:xfrm>
            <a:off x="8698375" y="4783500"/>
            <a:ext cx="4458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13</a:t>
            </a:r>
            <a:endParaRPr b="0" i="0" sz="1400" u="none" cap="none" strike="noStrike">
              <a:solidFill>
                <a:srgbClr val="000000"/>
              </a:solidFill>
              <a:latin typeface="Arial"/>
              <a:ea typeface="Arial"/>
              <a:cs typeface="Arial"/>
              <a:sym typeface="Arial"/>
            </a:endParaRPr>
          </a:p>
        </p:txBody>
      </p:sp>
      <p:grpSp>
        <p:nvGrpSpPr>
          <p:cNvPr id="322" name="Google Shape;322;ge18860f78f_0_0"/>
          <p:cNvGrpSpPr/>
          <p:nvPr/>
        </p:nvGrpSpPr>
        <p:grpSpPr>
          <a:xfrm>
            <a:off x="108650" y="1350875"/>
            <a:ext cx="923400" cy="1692500"/>
            <a:chOff x="80350" y="1442850"/>
            <a:chExt cx="923400" cy="1692500"/>
          </a:xfrm>
        </p:grpSpPr>
        <p:pic>
          <p:nvPicPr>
            <p:cNvPr id="323" name="Google Shape;323;ge18860f78f_0_0"/>
            <p:cNvPicPr preferRelativeResize="0"/>
            <p:nvPr/>
          </p:nvPicPr>
          <p:blipFill rotWithShape="1">
            <a:blip r:embed="rId5">
              <a:alphaModFix/>
            </a:blip>
            <a:srcRect b="8941" l="0" r="66618" t="0"/>
            <a:stretch/>
          </p:blipFill>
          <p:spPr>
            <a:xfrm>
              <a:off x="80350" y="1442850"/>
              <a:ext cx="895101" cy="1645991"/>
            </a:xfrm>
            <a:prstGeom prst="rect">
              <a:avLst/>
            </a:prstGeom>
            <a:noFill/>
            <a:ln>
              <a:noFill/>
            </a:ln>
          </p:spPr>
        </p:pic>
        <p:sp>
          <p:nvSpPr>
            <p:cNvPr id="324" name="Google Shape;324;ge18860f78f_0_0"/>
            <p:cNvSpPr txBox="1"/>
            <p:nvPr/>
          </p:nvSpPr>
          <p:spPr>
            <a:xfrm rot="-5400000">
              <a:off x="511900" y="1586800"/>
              <a:ext cx="62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chemeClr val="lt1"/>
                  </a:solidFill>
                  <a:highlight>
                    <a:schemeClr val="dk1"/>
                  </a:highlight>
                  <a:latin typeface="Lato"/>
                  <a:ea typeface="Lato"/>
                  <a:cs typeface="Lato"/>
                  <a:sym typeface="Lato"/>
                </a:rPr>
                <a:t>80 %</a:t>
              </a:r>
              <a:endParaRPr b="1" sz="1100">
                <a:solidFill>
                  <a:schemeClr val="lt1"/>
                </a:solidFill>
                <a:highlight>
                  <a:schemeClr val="dk1"/>
                </a:highlight>
                <a:latin typeface="Lato"/>
                <a:ea typeface="Lato"/>
                <a:cs typeface="Lato"/>
                <a:sym typeface="Lato"/>
              </a:endParaRPr>
            </a:p>
          </p:txBody>
        </p:sp>
        <p:sp>
          <p:nvSpPr>
            <p:cNvPr id="325" name="Google Shape;325;ge18860f78f_0_0"/>
            <p:cNvSpPr txBox="1"/>
            <p:nvPr/>
          </p:nvSpPr>
          <p:spPr>
            <a:xfrm rot="-5400000">
              <a:off x="483075" y="2779850"/>
              <a:ext cx="41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700">
                  <a:solidFill>
                    <a:schemeClr val="lt1"/>
                  </a:solidFill>
                  <a:highlight>
                    <a:schemeClr val="dk1"/>
                  </a:highlight>
                  <a:latin typeface="Lato"/>
                  <a:ea typeface="Lato"/>
                  <a:cs typeface="Lato"/>
                  <a:sym typeface="Lato"/>
                </a:rPr>
                <a:t>20 %</a:t>
              </a:r>
              <a:endParaRPr b="1" sz="700">
                <a:solidFill>
                  <a:schemeClr val="lt1"/>
                </a:solidFill>
                <a:highlight>
                  <a:schemeClr val="dk1"/>
                </a:highlight>
                <a:latin typeface="Lato"/>
                <a:ea typeface="Lato"/>
                <a:cs typeface="Lato"/>
                <a:sym typeface="La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e18860f78f_0_78"/>
          <p:cNvSpPr/>
          <p:nvPr/>
        </p:nvSpPr>
        <p:spPr>
          <a:xfrm>
            <a:off x="142200" y="1891975"/>
            <a:ext cx="8859600" cy="293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e18860f78f_0_7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SVM: Resultados</a:t>
            </a:r>
            <a:endParaRPr b="1"/>
          </a:p>
        </p:txBody>
      </p:sp>
      <p:pic>
        <p:nvPicPr>
          <p:cNvPr descr="Logotipo PUCP - PUCP | Portal de Comunicación Institucional" id="332" name="Google Shape;332;ge18860f78f_0_78"/>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333" name="Google Shape;333;ge18860f78f_0_78"/>
          <p:cNvSpPr/>
          <p:nvPr/>
        </p:nvSpPr>
        <p:spPr>
          <a:xfrm>
            <a:off x="8704521" y="4783500"/>
            <a:ext cx="4395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FFFFFF"/>
                </a:solidFill>
                <a:latin typeface="Calibri"/>
                <a:ea typeface="Calibri"/>
                <a:cs typeface="Calibri"/>
                <a:sym typeface="Calibri"/>
              </a:rPr>
              <a:t>1</a:t>
            </a:r>
            <a:r>
              <a:rPr lang="es" sz="1800">
                <a:solidFill>
                  <a:srgbClr val="FFFFFF"/>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pic>
        <p:nvPicPr>
          <p:cNvPr id="334" name="Google Shape;334;ge18860f78f_0_78"/>
          <p:cNvPicPr preferRelativeResize="0"/>
          <p:nvPr/>
        </p:nvPicPr>
        <p:blipFill>
          <a:blip r:embed="rId4">
            <a:alphaModFix/>
          </a:blip>
          <a:stretch>
            <a:fillRect/>
          </a:stretch>
        </p:blipFill>
        <p:spPr>
          <a:xfrm>
            <a:off x="148375" y="1882787"/>
            <a:ext cx="8839203" cy="2952683"/>
          </a:xfrm>
          <a:prstGeom prst="rect">
            <a:avLst/>
          </a:prstGeom>
          <a:noFill/>
          <a:ln>
            <a:noFill/>
          </a:ln>
        </p:spPr>
      </p:pic>
      <p:pic>
        <p:nvPicPr>
          <p:cNvPr id="335" name="Google Shape;335;ge18860f78f_0_78"/>
          <p:cNvPicPr preferRelativeResize="0"/>
          <p:nvPr/>
        </p:nvPicPr>
        <p:blipFill>
          <a:blip r:embed="rId5">
            <a:alphaModFix/>
          </a:blip>
          <a:stretch>
            <a:fillRect/>
          </a:stretch>
        </p:blipFill>
        <p:spPr>
          <a:xfrm>
            <a:off x="142200" y="1032318"/>
            <a:ext cx="8839199" cy="8596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e18860f78f_0_2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SVM + GA: Fundamento</a:t>
            </a:r>
            <a:endParaRPr b="1"/>
          </a:p>
        </p:txBody>
      </p:sp>
      <p:pic>
        <p:nvPicPr>
          <p:cNvPr descr="Logotipo PUCP - PUCP | Portal de Comunicación Institucional" id="341" name="Google Shape;341;ge18860f78f_0_27"/>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342" name="Google Shape;342;ge18860f78f_0_27"/>
          <p:cNvSpPr/>
          <p:nvPr/>
        </p:nvSpPr>
        <p:spPr>
          <a:xfrm>
            <a:off x="8704521" y="4783500"/>
            <a:ext cx="4395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15</a:t>
            </a:r>
            <a:endParaRPr b="0" i="0" sz="1400" u="none" cap="none" strike="noStrike">
              <a:solidFill>
                <a:srgbClr val="000000"/>
              </a:solidFill>
              <a:latin typeface="Arial"/>
              <a:ea typeface="Arial"/>
              <a:cs typeface="Arial"/>
              <a:sym typeface="Arial"/>
            </a:endParaRPr>
          </a:p>
        </p:txBody>
      </p:sp>
      <p:pic>
        <p:nvPicPr>
          <p:cNvPr id="343" name="Google Shape;343;ge18860f78f_0_27"/>
          <p:cNvPicPr preferRelativeResize="0"/>
          <p:nvPr/>
        </p:nvPicPr>
        <p:blipFill rotWithShape="1">
          <a:blip r:embed="rId4">
            <a:alphaModFix/>
          </a:blip>
          <a:srcRect b="0" l="0" r="0" t="0"/>
          <a:stretch/>
        </p:blipFill>
        <p:spPr>
          <a:xfrm>
            <a:off x="1149975" y="849950"/>
            <a:ext cx="3313775" cy="4199050"/>
          </a:xfrm>
          <a:prstGeom prst="rect">
            <a:avLst/>
          </a:prstGeom>
          <a:noFill/>
          <a:ln>
            <a:noFill/>
          </a:ln>
        </p:spPr>
      </p:pic>
      <p:sp>
        <p:nvSpPr>
          <p:cNvPr id="344" name="Google Shape;344;ge18860f78f_0_27"/>
          <p:cNvSpPr/>
          <p:nvPr/>
        </p:nvSpPr>
        <p:spPr>
          <a:xfrm>
            <a:off x="5506025" y="2395625"/>
            <a:ext cx="1869300" cy="10536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Hyper-parámetros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SVM</a:t>
            </a:r>
            <a:endParaRPr b="0" i="0" sz="1400" u="none" cap="none" strike="noStrike">
              <a:solidFill>
                <a:srgbClr val="000000"/>
              </a:solidFill>
              <a:latin typeface="Arial"/>
              <a:ea typeface="Arial"/>
              <a:cs typeface="Arial"/>
              <a:sym typeface="Arial"/>
            </a:endParaRPr>
          </a:p>
        </p:txBody>
      </p:sp>
      <p:sp>
        <p:nvSpPr>
          <p:cNvPr id="345" name="Google Shape;345;ge18860f78f_0_27"/>
          <p:cNvSpPr/>
          <p:nvPr/>
        </p:nvSpPr>
        <p:spPr>
          <a:xfrm>
            <a:off x="4559500" y="2769475"/>
            <a:ext cx="883800" cy="3600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e18860f78f_0_5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SVM + GA: Setup</a:t>
            </a:r>
            <a:endParaRPr b="1"/>
          </a:p>
        </p:txBody>
      </p:sp>
      <p:pic>
        <p:nvPicPr>
          <p:cNvPr descr="Logotipo PUCP - PUCP | Portal de Comunicación Institucional" id="351" name="Google Shape;351;ge18860f78f_0_50"/>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352" name="Google Shape;352;ge18860f78f_0_50"/>
          <p:cNvSpPr/>
          <p:nvPr/>
        </p:nvSpPr>
        <p:spPr>
          <a:xfrm>
            <a:off x="8704521" y="4783500"/>
            <a:ext cx="4395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16</a:t>
            </a:r>
            <a:endParaRPr b="0" i="0" sz="1400" u="none" cap="none" strike="noStrike">
              <a:solidFill>
                <a:srgbClr val="000000"/>
              </a:solidFill>
              <a:latin typeface="Arial"/>
              <a:ea typeface="Arial"/>
              <a:cs typeface="Arial"/>
              <a:sym typeface="Arial"/>
            </a:endParaRPr>
          </a:p>
        </p:txBody>
      </p:sp>
      <p:sp>
        <p:nvSpPr>
          <p:cNvPr id="353" name="Google Shape;353;ge18860f78f_0_50"/>
          <p:cNvSpPr txBox="1"/>
          <p:nvPr/>
        </p:nvSpPr>
        <p:spPr>
          <a:xfrm>
            <a:off x="1082250" y="1081250"/>
            <a:ext cx="2191800" cy="1262100"/>
          </a:xfrm>
          <a:prstGeom prst="rect">
            <a:avLst/>
          </a:prstGeom>
          <a:solidFill>
            <a:schemeClr val="dk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Lato"/>
                <a:ea typeface="Lato"/>
                <a:cs typeface="Lato"/>
                <a:sym typeface="Lato"/>
              </a:rPr>
              <a:t>Setup:</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b="0" i="0" lang="es" sz="1400" u="none" cap="none" strike="noStrike">
                <a:solidFill>
                  <a:schemeClr val="lt1"/>
                </a:solidFill>
                <a:latin typeface="Lato"/>
                <a:ea typeface="Lato"/>
                <a:cs typeface="Lato"/>
                <a:sym typeface="Lato"/>
              </a:rPr>
              <a:t>Genetic-search</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b="0" i="0" lang="es" sz="1400" u="none" cap="none" strike="noStrike">
                <a:solidFill>
                  <a:schemeClr val="lt1"/>
                </a:solidFill>
                <a:latin typeface="Lato"/>
                <a:ea typeface="Lato"/>
                <a:cs typeface="Lato"/>
                <a:sym typeface="Lato"/>
              </a:rPr>
              <a:t>K-fold estratificado validación (K=5)</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b="0" i="0" lang="es" sz="1400" u="none" cap="none" strike="noStrike">
                <a:solidFill>
                  <a:schemeClr val="lt1"/>
                </a:solidFill>
                <a:latin typeface="Lato"/>
                <a:ea typeface="Lato"/>
                <a:cs typeface="Lato"/>
                <a:sym typeface="Lato"/>
              </a:rPr>
              <a:t>Población n=20</a:t>
            </a:r>
            <a:endParaRPr b="0" i="0" sz="1400" u="none" cap="none" strike="noStrike">
              <a:solidFill>
                <a:schemeClr val="lt1"/>
              </a:solidFill>
              <a:latin typeface="Lato"/>
              <a:ea typeface="Lato"/>
              <a:cs typeface="Lato"/>
              <a:sym typeface="Lato"/>
            </a:endParaRPr>
          </a:p>
        </p:txBody>
      </p:sp>
      <p:pic>
        <p:nvPicPr>
          <p:cNvPr id="354" name="Google Shape;354;ge18860f78f_0_50"/>
          <p:cNvPicPr preferRelativeResize="0"/>
          <p:nvPr/>
        </p:nvPicPr>
        <p:blipFill>
          <a:blip r:embed="rId4">
            <a:alphaModFix/>
          </a:blip>
          <a:stretch>
            <a:fillRect/>
          </a:stretch>
        </p:blipFill>
        <p:spPr>
          <a:xfrm>
            <a:off x="152400" y="2495750"/>
            <a:ext cx="8688207" cy="2135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e18860f78f_0_67"/>
          <p:cNvSpPr/>
          <p:nvPr/>
        </p:nvSpPr>
        <p:spPr>
          <a:xfrm>
            <a:off x="156700" y="1860600"/>
            <a:ext cx="8836800" cy="292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e18860f78f_0_6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SVM + GA: Resultados</a:t>
            </a:r>
            <a:endParaRPr b="1"/>
          </a:p>
        </p:txBody>
      </p:sp>
      <p:pic>
        <p:nvPicPr>
          <p:cNvPr descr="Logotipo PUCP - PUCP | Portal de Comunicación Institucional" id="361" name="Google Shape;361;ge18860f78f_0_67"/>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362" name="Google Shape;362;ge18860f78f_0_67"/>
          <p:cNvSpPr/>
          <p:nvPr/>
        </p:nvSpPr>
        <p:spPr>
          <a:xfrm>
            <a:off x="8704521" y="4783500"/>
            <a:ext cx="4395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17</a:t>
            </a:r>
            <a:endParaRPr b="0" i="0" sz="1400" u="none" cap="none" strike="noStrike">
              <a:solidFill>
                <a:srgbClr val="000000"/>
              </a:solidFill>
              <a:latin typeface="Arial"/>
              <a:ea typeface="Arial"/>
              <a:cs typeface="Arial"/>
              <a:sym typeface="Arial"/>
            </a:endParaRPr>
          </a:p>
        </p:txBody>
      </p:sp>
      <p:pic>
        <p:nvPicPr>
          <p:cNvPr id="363" name="Google Shape;363;ge18860f78f_0_67"/>
          <p:cNvPicPr preferRelativeResize="0"/>
          <p:nvPr/>
        </p:nvPicPr>
        <p:blipFill>
          <a:blip r:embed="rId4">
            <a:alphaModFix/>
          </a:blip>
          <a:stretch>
            <a:fillRect/>
          </a:stretch>
        </p:blipFill>
        <p:spPr>
          <a:xfrm>
            <a:off x="150500" y="1814050"/>
            <a:ext cx="8839203" cy="2952683"/>
          </a:xfrm>
          <a:prstGeom prst="rect">
            <a:avLst/>
          </a:prstGeom>
          <a:noFill/>
          <a:ln>
            <a:noFill/>
          </a:ln>
        </p:spPr>
      </p:pic>
      <p:pic>
        <p:nvPicPr>
          <p:cNvPr id="364" name="Google Shape;364;ge18860f78f_0_67"/>
          <p:cNvPicPr preferRelativeResize="0"/>
          <p:nvPr/>
        </p:nvPicPr>
        <p:blipFill>
          <a:blip r:embed="rId5">
            <a:alphaModFix/>
          </a:blip>
          <a:stretch>
            <a:fillRect/>
          </a:stretch>
        </p:blipFill>
        <p:spPr>
          <a:xfrm>
            <a:off x="150500" y="974690"/>
            <a:ext cx="8839201" cy="8225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e18860f78f_0_15"/>
          <p:cNvSpPr/>
          <p:nvPr/>
        </p:nvSpPr>
        <p:spPr>
          <a:xfrm>
            <a:off x="192600" y="1958875"/>
            <a:ext cx="8802900" cy="294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e18860f78f_0_1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Ensamble (Stacking de modelos)</a:t>
            </a:r>
            <a:endParaRPr b="1"/>
          </a:p>
        </p:txBody>
      </p:sp>
      <p:pic>
        <p:nvPicPr>
          <p:cNvPr descr="Logotipo PUCP - PUCP | Portal de Comunicación Institucional" id="371" name="Google Shape;371;ge18860f78f_0_15"/>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372" name="Google Shape;372;ge18860f78f_0_15"/>
          <p:cNvSpPr/>
          <p:nvPr/>
        </p:nvSpPr>
        <p:spPr>
          <a:xfrm>
            <a:off x="8704521" y="4783500"/>
            <a:ext cx="4395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18</a:t>
            </a:r>
            <a:endParaRPr b="0" i="0" sz="1400" u="none" cap="none" strike="noStrike">
              <a:solidFill>
                <a:srgbClr val="000000"/>
              </a:solidFill>
              <a:latin typeface="Arial"/>
              <a:ea typeface="Arial"/>
              <a:cs typeface="Arial"/>
              <a:sym typeface="Arial"/>
            </a:endParaRPr>
          </a:p>
        </p:txBody>
      </p:sp>
      <p:pic>
        <p:nvPicPr>
          <p:cNvPr id="373" name="Google Shape;373;ge18860f78f_0_15"/>
          <p:cNvPicPr preferRelativeResize="0"/>
          <p:nvPr/>
        </p:nvPicPr>
        <p:blipFill>
          <a:blip r:embed="rId4">
            <a:alphaModFix/>
          </a:blip>
          <a:stretch>
            <a:fillRect/>
          </a:stretch>
        </p:blipFill>
        <p:spPr>
          <a:xfrm>
            <a:off x="152400" y="1938650"/>
            <a:ext cx="8839203" cy="2952683"/>
          </a:xfrm>
          <a:prstGeom prst="rect">
            <a:avLst/>
          </a:prstGeom>
          <a:noFill/>
          <a:ln>
            <a:noFill/>
          </a:ln>
        </p:spPr>
      </p:pic>
      <p:pic>
        <p:nvPicPr>
          <p:cNvPr id="374" name="Google Shape;374;ge18860f78f_0_15"/>
          <p:cNvPicPr preferRelativeResize="0"/>
          <p:nvPr/>
        </p:nvPicPr>
        <p:blipFill>
          <a:blip r:embed="rId5">
            <a:alphaModFix/>
          </a:blip>
          <a:stretch>
            <a:fillRect/>
          </a:stretch>
        </p:blipFill>
        <p:spPr>
          <a:xfrm>
            <a:off x="1297498" y="877100"/>
            <a:ext cx="6845376" cy="1061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e37fa0a9fa_3_290"/>
          <p:cNvSpPr txBox="1"/>
          <p:nvPr>
            <p:ph type="title"/>
          </p:nvPr>
        </p:nvSpPr>
        <p:spPr>
          <a:xfrm>
            <a:off x="1297500" y="393750"/>
            <a:ext cx="7038900" cy="52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t>Problemática</a:t>
            </a:r>
            <a:endParaRPr b="1"/>
          </a:p>
        </p:txBody>
      </p:sp>
      <p:sp>
        <p:nvSpPr>
          <p:cNvPr id="143" name="Google Shape;143;ge37fa0a9fa_3_290"/>
          <p:cNvSpPr txBox="1"/>
          <p:nvPr>
            <p:ph idx="1" type="body"/>
          </p:nvPr>
        </p:nvSpPr>
        <p:spPr>
          <a:xfrm>
            <a:off x="1466000" y="1033550"/>
            <a:ext cx="7038900" cy="1630200"/>
          </a:xfrm>
          <a:prstGeom prst="rect">
            <a:avLst/>
          </a:prstGeom>
        </p:spPr>
        <p:txBody>
          <a:bodyPr anchorCtr="0" anchor="t" bIns="91425" lIns="91425" spcFirstLastPara="1" rIns="91425" wrap="square" tIns="91425">
            <a:normAutofit/>
          </a:bodyPr>
          <a:lstStyle/>
          <a:p>
            <a:pPr indent="0" lvl="0" marL="0" marR="0" rtl="0" algn="just">
              <a:lnSpc>
                <a:spcPct val="100000"/>
              </a:lnSpc>
              <a:spcBef>
                <a:spcPts val="0"/>
              </a:spcBef>
              <a:spcAft>
                <a:spcPts val="0"/>
              </a:spcAft>
              <a:buNone/>
            </a:pPr>
            <a:r>
              <a:rPr lang="es" sz="1600"/>
              <a:t>La quiebra en empresas tiene un impacto crítico en muchos aspectos de la vida económica nacional, la quiebra económica como tal tienen un efecto no solo en la misma empresa, sino también en la economía global.</a:t>
            </a:r>
            <a:endParaRPr sz="1600"/>
          </a:p>
        </p:txBody>
      </p:sp>
      <p:sp>
        <p:nvSpPr>
          <p:cNvPr id="144" name="Google Shape;144;ge37fa0a9fa_3_290"/>
          <p:cNvSpPr txBox="1"/>
          <p:nvPr/>
        </p:nvSpPr>
        <p:spPr>
          <a:xfrm>
            <a:off x="1466000" y="3469200"/>
            <a:ext cx="6870300" cy="923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s" sz="1600">
                <a:solidFill>
                  <a:schemeClr val="lt1"/>
                </a:solidFill>
                <a:latin typeface="Lato"/>
                <a:ea typeface="Lato"/>
                <a:cs typeface="Lato"/>
                <a:sym typeface="Lato"/>
              </a:rPr>
              <a:t>El objetivo de este estudio es la generación de modelos de aprendizaje máquina adecuados para la predicción de quiebra financieras en empresas, considerando</a:t>
            </a:r>
            <a:r>
              <a:rPr lang="es" sz="1600">
                <a:solidFill>
                  <a:schemeClr val="lt1"/>
                </a:solidFill>
                <a:latin typeface="Lato"/>
                <a:ea typeface="Lato"/>
                <a:cs typeface="Lato"/>
                <a:sym typeface="Lato"/>
              </a:rPr>
              <a:t> la disponibilidad de abundante data financiera histórica. </a:t>
            </a:r>
            <a:endParaRPr sz="1600">
              <a:solidFill>
                <a:schemeClr val="lt1"/>
              </a:solidFill>
              <a:latin typeface="Lato"/>
              <a:ea typeface="Lato"/>
              <a:cs typeface="Lato"/>
              <a:sym typeface="Lato"/>
            </a:endParaRPr>
          </a:p>
        </p:txBody>
      </p:sp>
      <p:pic>
        <p:nvPicPr>
          <p:cNvPr id="145" name="Google Shape;145;ge37fa0a9fa_3_290"/>
          <p:cNvPicPr preferRelativeResize="0"/>
          <p:nvPr/>
        </p:nvPicPr>
        <p:blipFill>
          <a:blip r:embed="rId3">
            <a:alphaModFix/>
          </a:blip>
          <a:stretch>
            <a:fillRect/>
          </a:stretch>
        </p:blipFill>
        <p:spPr>
          <a:xfrm>
            <a:off x="221663" y="3469200"/>
            <a:ext cx="1029325" cy="1029325"/>
          </a:xfrm>
          <a:prstGeom prst="rect">
            <a:avLst/>
          </a:prstGeom>
          <a:noFill/>
          <a:ln>
            <a:noFill/>
          </a:ln>
        </p:spPr>
      </p:pic>
      <p:sp>
        <p:nvSpPr>
          <p:cNvPr id="146" name="Google Shape;146;ge37fa0a9fa_3_290"/>
          <p:cNvSpPr txBox="1"/>
          <p:nvPr>
            <p:ph type="title"/>
          </p:nvPr>
        </p:nvSpPr>
        <p:spPr>
          <a:xfrm>
            <a:off x="1466000" y="2834350"/>
            <a:ext cx="2970900" cy="52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t>Objetivo</a:t>
            </a:r>
            <a:endParaRPr b="1"/>
          </a:p>
        </p:txBody>
      </p:sp>
      <p:pic>
        <p:nvPicPr>
          <p:cNvPr id="147" name="Google Shape;147;ge37fa0a9fa_3_290"/>
          <p:cNvPicPr preferRelativeResize="0"/>
          <p:nvPr/>
        </p:nvPicPr>
        <p:blipFill>
          <a:blip r:embed="rId4">
            <a:alphaModFix/>
          </a:blip>
          <a:stretch>
            <a:fillRect/>
          </a:stretch>
        </p:blipFill>
        <p:spPr>
          <a:xfrm>
            <a:off x="127000" y="1445100"/>
            <a:ext cx="1218649" cy="1218649"/>
          </a:xfrm>
          <a:prstGeom prst="rect">
            <a:avLst/>
          </a:prstGeom>
          <a:noFill/>
          <a:ln>
            <a:noFill/>
          </a:ln>
        </p:spPr>
      </p:pic>
      <p:sp>
        <p:nvSpPr>
          <p:cNvPr id="148" name="Google Shape;148;ge37fa0a9fa_3_290"/>
          <p:cNvSpPr/>
          <p:nvPr/>
        </p:nvSpPr>
        <p:spPr>
          <a:xfrm>
            <a:off x="8784000" y="4783500"/>
            <a:ext cx="3600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e18860f78f_0_2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Evaluación</a:t>
            </a:r>
            <a:endParaRPr b="1"/>
          </a:p>
        </p:txBody>
      </p:sp>
      <p:pic>
        <p:nvPicPr>
          <p:cNvPr descr="Logotipo PUCP - PUCP | Portal de Comunicación Institucional" id="380" name="Google Shape;380;ge18860f78f_0_21"/>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381" name="Google Shape;381;ge18860f78f_0_21"/>
          <p:cNvSpPr/>
          <p:nvPr/>
        </p:nvSpPr>
        <p:spPr>
          <a:xfrm>
            <a:off x="8704521" y="4783500"/>
            <a:ext cx="4395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19</a:t>
            </a:r>
            <a:endParaRPr b="0" i="0" sz="1400" u="none" cap="none" strike="noStrike">
              <a:solidFill>
                <a:srgbClr val="000000"/>
              </a:solidFill>
              <a:latin typeface="Arial"/>
              <a:ea typeface="Arial"/>
              <a:cs typeface="Arial"/>
              <a:sym typeface="Arial"/>
            </a:endParaRPr>
          </a:p>
        </p:txBody>
      </p:sp>
      <p:sp>
        <p:nvSpPr>
          <p:cNvPr id="382" name="Google Shape;382;ge18860f78f_0_21"/>
          <p:cNvSpPr txBox="1"/>
          <p:nvPr/>
        </p:nvSpPr>
        <p:spPr>
          <a:xfrm>
            <a:off x="1082250" y="1081250"/>
            <a:ext cx="7407600" cy="831300"/>
          </a:xfrm>
          <a:prstGeom prst="rect">
            <a:avLst/>
          </a:prstGeom>
          <a:solidFill>
            <a:schemeClr val="dk1"/>
          </a:solid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Font typeface="Lato"/>
              <a:buChar char="●"/>
            </a:pPr>
            <a:r>
              <a:rPr b="0" i="0" lang="es" sz="1400" u="none" cap="none" strike="noStrike">
                <a:solidFill>
                  <a:schemeClr val="lt1"/>
                </a:solidFill>
                <a:latin typeface="Lato"/>
                <a:ea typeface="Lato"/>
                <a:cs typeface="Lato"/>
                <a:sym typeface="Lato"/>
              </a:rPr>
              <a:t>Evaluación de algor</a:t>
            </a:r>
            <a:r>
              <a:rPr lang="es">
                <a:solidFill>
                  <a:schemeClr val="lt1"/>
                </a:solidFill>
                <a:latin typeface="Lato"/>
                <a:ea typeface="Lato"/>
                <a:cs typeface="Lato"/>
                <a:sym typeface="Lato"/>
              </a:rPr>
              <a:t>it</a:t>
            </a:r>
            <a:r>
              <a:rPr b="0" i="0" lang="es" sz="1400" u="none" cap="none" strike="noStrike">
                <a:solidFill>
                  <a:schemeClr val="lt1"/>
                </a:solidFill>
                <a:latin typeface="Lato"/>
                <a:ea typeface="Lato"/>
                <a:cs typeface="Lato"/>
                <a:sym typeface="Lato"/>
              </a:rPr>
              <a:t>mos bajo el mismo split (0.2, estratificado, random_state=1)</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b="0" i="0" lang="es" sz="1400" u="none" cap="none" strike="noStrike">
                <a:solidFill>
                  <a:schemeClr val="lt1"/>
                </a:solidFill>
                <a:latin typeface="Lato"/>
                <a:ea typeface="Lato"/>
                <a:cs typeface="Lato"/>
                <a:sym typeface="Lato"/>
              </a:rPr>
              <a:t>Se eval</a:t>
            </a:r>
            <a:r>
              <a:rPr lang="es">
                <a:solidFill>
                  <a:schemeClr val="lt1"/>
                </a:solidFill>
                <a:latin typeface="Lato"/>
                <a:ea typeface="Lato"/>
                <a:cs typeface="Lato"/>
                <a:sym typeface="Lato"/>
              </a:rPr>
              <a:t>ú</a:t>
            </a:r>
            <a:r>
              <a:rPr b="0" i="0" lang="es" sz="1400" u="none" cap="none" strike="noStrike">
                <a:solidFill>
                  <a:schemeClr val="lt1"/>
                </a:solidFill>
                <a:latin typeface="Lato"/>
                <a:ea typeface="Lato"/>
                <a:cs typeface="Lato"/>
                <a:sym typeface="Lato"/>
              </a:rPr>
              <a:t>a las métricas consideradas: </a:t>
            </a:r>
            <a:r>
              <a:rPr lang="es">
                <a:solidFill>
                  <a:schemeClr val="lt1"/>
                </a:solidFill>
                <a:latin typeface="Lato"/>
                <a:ea typeface="Lato"/>
                <a:cs typeface="Lato"/>
                <a:sym typeface="Lato"/>
              </a:rPr>
              <a:t>Exactitud</a:t>
            </a:r>
            <a:r>
              <a:rPr b="0" i="0" lang="es" sz="1400" u="none" cap="none" strike="noStrike">
                <a:solidFill>
                  <a:schemeClr val="lt1"/>
                </a:solidFill>
                <a:latin typeface="Lato"/>
                <a:ea typeface="Lato"/>
                <a:cs typeface="Lato"/>
                <a:sym typeface="Lato"/>
              </a:rPr>
              <a:t>, Exhaustividad, F1-scores, AUC y Error Tipo I.</a:t>
            </a:r>
            <a:endParaRPr b="0" i="0" sz="1400" u="none" cap="none" strike="noStrike">
              <a:solidFill>
                <a:schemeClr val="lt1"/>
              </a:solidFill>
              <a:latin typeface="Lato"/>
              <a:ea typeface="Lato"/>
              <a:cs typeface="Lato"/>
              <a:sym typeface="Lato"/>
            </a:endParaRPr>
          </a:p>
        </p:txBody>
      </p:sp>
      <p:pic>
        <p:nvPicPr>
          <p:cNvPr id="383" name="Google Shape;383;ge18860f78f_0_21"/>
          <p:cNvPicPr preferRelativeResize="0"/>
          <p:nvPr/>
        </p:nvPicPr>
        <p:blipFill>
          <a:blip r:embed="rId4">
            <a:alphaModFix/>
          </a:blip>
          <a:stretch>
            <a:fillRect/>
          </a:stretch>
        </p:blipFill>
        <p:spPr>
          <a:xfrm>
            <a:off x="0" y="2110950"/>
            <a:ext cx="9090499" cy="2694960"/>
          </a:xfrm>
          <a:prstGeom prst="rect">
            <a:avLst/>
          </a:prstGeom>
          <a:noFill/>
          <a:ln>
            <a:noFill/>
          </a:ln>
        </p:spPr>
      </p:pic>
      <p:sp>
        <p:nvSpPr>
          <p:cNvPr id="384" name="Google Shape;384;ge18860f78f_0_21"/>
          <p:cNvSpPr/>
          <p:nvPr/>
        </p:nvSpPr>
        <p:spPr>
          <a:xfrm>
            <a:off x="11325" y="3398800"/>
            <a:ext cx="9132600" cy="204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e3876bd81b_0_12"/>
          <p:cNvSpPr/>
          <p:nvPr/>
        </p:nvSpPr>
        <p:spPr>
          <a:xfrm>
            <a:off x="373875" y="1959975"/>
            <a:ext cx="8383800" cy="282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e3876bd81b_0_1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Deployment</a:t>
            </a:r>
            <a:endParaRPr b="1"/>
          </a:p>
        </p:txBody>
      </p:sp>
      <p:pic>
        <p:nvPicPr>
          <p:cNvPr descr="Logotipo PUCP - PUCP | Portal de Comunicación Institucional" id="391" name="Google Shape;391;ge3876bd81b_0_12"/>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392" name="Google Shape;392;ge3876bd81b_0_12"/>
          <p:cNvSpPr/>
          <p:nvPr/>
        </p:nvSpPr>
        <p:spPr>
          <a:xfrm>
            <a:off x="8704521" y="4783500"/>
            <a:ext cx="4395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20</a:t>
            </a:r>
            <a:endParaRPr b="0" i="0" sz="1400" u="none" cap="none" strike="noStrike">
              <a:solidFill>
                <a:srgbClr val="000000"/>
              </a:solidFill>
              <a:latin typeface="Arial"/>
              <a:ea typeface="Arial"/>
              <a:cs typeface="Arial"/>
              <a:sym typeface="Arial"/>
            </a:endParaRPr>
          </a:p>
        </p:txBody>
      </p:sp>
      <p:sp>
        <p:nvSpPr>
          <p:cNvPr id="393" name="Google Shape;393;ge3876bd81b_0_12"/>
          <p:cNvSpPr txBox="1"/>
          <p:nvPr/>
        </p:nvSpPr>
        <p:spPr>
          <a:xfrm>
            <a:off x="1082250" y="1081250"/>
            <a:ext cx="4378500" cy="831300"/>
          </a:xfrm>
          <a:prstGeom prst="rect">
            <a:avLst/>
          </a:prstGeom>
          <a:solidFill>
            <a:schemeClr val="dk1"/>
          </a:solid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Font typeface="Lato"/>
              <a:buChar char="●"/>
            </a:pPr>
            <a:r>
              <a:rPr b="0" i="0" lang="es" sz="1400" u="none" cap="none" strike="noStrike">
                <a:solidFill>
                  <a:schemeClr val="lt1"/>
                </a:solidFill>
                <a:latin typeface="Lato"/>
                <a:ea typeface="Lato"/>
                <a:cs typeface="Lato"/>
                <a:sym typeface="Lato"/>
              </a:rPr>
              <a:t>Evaluación de feature importance.</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70 </a:t>
            </a:r>
            <a:r>
              <a:rPr b="0" i="0" lang="es" sz="1400" u="none" cap="none" strike="noStrike">
                <a:solidFill>
                  <a:schemeClr val="lt1"/>
                </a:solidFill>
                <a:latin typeface="Lato"/>
                <a:ea typeface="Lato"/>
                <a:cs typeface="Lato"/>
                <a:sym typeface="Lato"/>
              </a:rPr>
              <a:t>características más importantes.</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b="0" i="0" lang="es" sz="1400" u="none" cap="none" strike="noStrike">
                <a:solidFill>
                  <a:schemeClr val="lt1"/>
                </a:solidFill>
                <a:latin typeface="Lato"/>
                <a:ea typeface="Lato"/>
                <a:cs typeface="Lato"/>
                <a:sym typeface="Lato"/>
              </a:rPr>
              <a:t>Modelo SVM+GA para estas características.</a:t>
            </a:r>
            <a:endParaRPr b="0" i="0" sz="1400" u="none" cap="none" strike="noStrike">
              <a:solidFill>
                <a:schemeClr val="lt1"/>
              </a:solidFill>
              <a:latin typeface="Lato"/>
              <a:ea typeface="Lato"/>
              <a:cs typeface="Lato"/>
              <a:sym typeface="Lato"/>
            </a:endParaRPr>
          </a:p>
        </p:txBody>
      </p:sp>
      <p:pic>
        <p:nvPicPr>
          <p:cNvPr id="394" name="Google Shape;394;ge3876bd81b_0_12"/>
          <p:cNvPicPr preferRelativeResize="0"/>
          <p:nvPr/>
        </p:nvPicPr>
        <p:blipFill>
          <a:blip r:embed="rId4">
            <a:alphaModFix/>
          </a:blip>
          <a:stretch>
            <a:fillRect/>
          </a:stretch>
        </p:blipFill>
        <p:spPr>
          <a:xfrm>
            <a:off x="372138" y="1972975"/>
            <a:ext cx="8399720" cy="281052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e18860f78f_0_92"/>
          <p:cNvSpPr/>
          <p:nvPr/>
        </p:nvSpPr>
        <p:spPr>
          <a:xfrm>
            <a:off x="396525" y="1971300"/>
            <a:ext cx="8394900" cy="281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e18860f78f_0_9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Deployment (Auto-sklearn)</a:t>
            </a:r>
            <a:endParaRPr b="1"/>
          </a:p>
        </p:txBody>
      </p:sp>
      <p:pic>
        <p:nvPicPr>
          <p:cNvPr descr="Logotipo PUCP - PUCP | Portal de Comunicación Institucional" id="401" name="Google Shape;401;ge18860f78f_0_92"/>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402" name="Google Shape;402;ge18860f78f_0_92"/>
          <p:cNvSpPr/>
          <p:nvPr/>
        </p:nvSpPr>
        <p:spPr>
          <a:xfrm>
            <a:off x="8704521" y="4783500"/>
            <a:ext cx="4395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21</a:t>
            </a:r>
            <a:endParaRPr b="0" i="0" sz="1400" u="none" cap="none" strike="noStrike">
              <a:solidFill>
                <a:srgbClr val="000000"/>
              </a:solidFill>
              <a:latin typeface="Arial"/>
              <a:ea typeface="Arial"/>
              <a:cs typeface="Arial"/>
              <a:sym typeface="Arial"/>
            </a:endParaRPr>
          </a:p>
        </p:txBody>
      </p:sp>
      <p:sp>
        <p:nvSpPr>
          <p:cNvPr id="403" name="Google Shape;403;ge18860f78f_0_92"/>
          <p:cNvSpPr txBox="1"/>
          <p:nvPr/>
        </p:nvSpPr>
        <p:spPr>
          <a:xfrm>
            <a:off x="1082250" y="1081250"/>
            <a:ext cx="4378500" cy="831300"/>
          </a:xfrm>
          <a:prstGeom prst="rect">
            <a:avLst/>
          </a:prstGeom>
          <a:solidFill>
            <a:schemeClr val="dk1"/>
          </a:solid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Font typeface="Lato"/>
              <a:buChar char="●"/>
            </a:pPr>
            <a:r>
              <a:rPr b="0" i="0" lang="es" sz="1400" u="none" cap="none" strike="noStrike">
                <a:solidFill>
                  <a:schemeClr val="lt1"/>
                </a:solidFill>
                <a:latin typeface="Lato"/>
                <a:ea typeface="Lato"/>
                <a:cs typeface="Lato"/>
                <a:sym typeface="Lato"/>
              </a:rPr>
              <a:t>Evaluación de feature importance.</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70 </a:t>
            </a:r>
            <a:r>
              <a:rPr b="0" i="0" lang="es" sz="1400" u="none" cap="none" strike="noStrike">
                <a:solidFill>
                  <a:schemeClr val="lt1"/>
                </a:solidFill>
                <a:latin typeface="Lato"/>
                <a:ea typeface="Lato"/>
                <a:cs typeface="Lato"/>
                <a:sym typeface="Lato"/>
              </a:rPr>
              <a:t>características más importantes.</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b="0" i="0" lang="es" sz="1400" u="none" cap="none" strike="noStrike">
                <a:solidFill>
                  <a:schemeClr val="lt1"/>
                </a:solidFill>
                <a:latin typeface="Lato"/>
                <a:ea typeface="Lato"/>
                <a:cs typeface="Lato"/>
                <a:sym typeface="Lato"/>
              </a:rPr>
              <a:t>Modelo </a:t>
            </a:r>
            <a:r>
              <a:rPr b="1" lang="es">
                <a:solidFill>
                  <a:schemeClr val="lt1"/>
                </a:solidFill>
                <a:latin typeface="Lato"/>
                <a:ea typeface="Lato"/>
                <a:cs typeface="Lato"/>
                <a:sym typeface="Lato"/>
              </a:rPr>
              <a:t>auto-sklearn (modelo ensamble)</a:t>
            </a:r>
            <a:endParaRPr b="1" i="0" sz="1400" u="none" cap="none" strike="noStrike">
              <a:solidFill>
                <a:schemeClr val="lt1"/>
              </a:solidFill>
              <a:latin typeface="Lato"/>
              <a:ea typeface="Lato"/>
              <a:cs typeface="Lato"/>
              <a:sym typeface="Lato"/>
            </a:endParaRPr>
          </a:p>
        </p:txBody>
      </p:sp>
      <p:pic>
        <p:nvPicPr>
          <p:cNvPr id="404" name="Google Shape;404;ge18860f78f_0_92"/>
          <p:cNvPicPr preferRelativeResize="0"/>
          <p:nvPr/>
        </p:nvPicPr>
        <p:blipFill>
          <a:blip r:embed="rId4">
            <a:alphaModFix/>
          </a:blip>
          <a:stretch>
            <a:fillRect/>
          </a:stretch>
        </p:blipFill>
        <p:spPr>
          <a:xfrm>
            <a:off x="391599" y="1941925"/>
            <a:ext cx="8404752" cy="2812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e3876bd81b_0_2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Deployment (Final)</a:t>
            </a:r>
            <a:endParaRPr b="1"/>
          </a:p>
        </p:txBody>
      </p:sp>
      <p:pic>
        <p:nvPicPr>
          <p:cNvPr descr="Logotipo PUCP - PUCP | Portal de Comunicación Institucional" id="410" name="Google Shape;410;ge3876bd81b_0_27"/>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411" name="Google Shape;411;ge3876bd81b_0_27"/>
          <p:cNvSpPr/>
          <p:nvPr/>
        </p:nvSpPr>
        <p:spPr>
          <a:xfrm>
            <a:off x="8704521" y="4783500"/>
            <a:ext cx="4395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22</a:t>
            </a:r>
            <a:endParaRPr b="0" i="0" sz="1400" u="none" cap="none" strike="noStrike">
              <a:solidFill>
                <a:srgbClr val="000000"/>
              </a:solidFill>
              <a:latin typeface="Arial"/>
              <a:ea typeface="Arial"/>
              <a:cs typeface="Arial"/>
              <a:sym typeface="Arial"/>
            </a:endParaRPr>
          </a:p>
        </p:txBody>
      </p:sp>
      <p:pic>
        <p:nvPicPr>
          <p:cNvPr id="412" name="Google Shape;412;ge3876bd81b_0_27"/>
          <p:cNvPicPr preferRelativeResize="0"/>
          <p:nvPr/>
        </p:nvPicPr>
        <p:blipFill>
          <a:blip r:embed="rId4">
            <a:alphaModFix/>
          </a:blip>
          <a:stretch>
            <a:fillRect/>
          </a:stretch>
        </p:blipFill>
        <p:spPr>
          <a:xfrm>
            <a:off x="257188" y="2009975"/>
            <a:ext cx="8516316" cy="954500"/>
          </a:xfrm>
          <a:prstGeom prst="rect">
            <a:avLst/>
          </a:prstGeom>
          <a:noFill/>
          <a:ln>
            <a:noFill/>
          </a:ln>
        </p:spPr>
      </p:pic>
      <p:pic>
        <p:nvPicPr>
          <p:cNvPr id="413" name="Google Shape;413;ge3876bd81b_0_27"/>
          <p:cNvPicPr preferRelativeResize="0"/>
          <p:nvPr/>
        </p:nvPicPr>
        <p:blipFill>
          <a:blip r:embed="rId5">
            <a:alphaModFix/>
          </a:blip>
          <a:stretch>
            <a:fillRect/>
          </a:stretch>
        </p:blipFill>
        <p:spPr>
          <a:xfrm>
            <a:off x="257196" y="3340725"/>
            <a:ext cx="8516299" cy="88897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d8dff43534_0_2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Conclusiones y Recomendaciones</a:t>
            </a:r>
            <a:endParaRPr b="1"/>
          </a:p>
        </p:txBody>
      </p:sp>
      <p:sp>
        <p:nvSpPr>
          <p:cNvPr id="419" name="Google Shape;419;gd8dff43534_0_22"/>
          <p:cNvSpPr txBox="1"/>
          <p:nvPr>
            <p:ph idx="1" type="body"/>
          </p:nvPr>
        </p:nvSpPr>
        <p:spPr>
          <a:xfrm>
            <a:off x="1396650" y="1475575"/>
            <a:ext cx="6350700" cy="2911200"/>
          </a:xfrm>
          <a:prstGeom prst="rect">
            <a:avLst/>
          </a:prstGeom>
          <a:noFill/>
          <a:ln>
            <a:noFill/>
          </a:ln>
        </p:spPr>
        <p:txBody>
          <a:bodyPr anchorCtr="0" anchor="t" bIns="91425" lIns="91425" spcFirstLastPara="1" rIns="91425" wrap="square" tIns="91425">
            <a:normAutofit/>
          </a:bodyPr>
          <a:lstStyle/>
          <a:p>
            <a:pPr indent="-311150" lvl="0" marL="457200" marR="0" rtl="0" algn="just">
              <a:lnSpc>
                <a:spcPct val="115000"/>
              </a:lnSpc>
              <a:spcBef>
                <a:spcPts val="1200"/>
              </a:spcBef>
              <a:spcAft>
                <a:spcPts val="0"/>
              </a:spcAft>
              <a:buSzPts val="1300"/>
              <a:buChar char="●"/>
            </a:pPr>
            <a:r>
              <a:rPr lang="es"/>
              <a:t>Se obtuvieron </a:t>
            </a:r>
            <a:r>
              <a:rPr lang="es"/>
              <a:t>mejores</a:t>
            </a:r>
            <a:r>
              <a:rPr lang="es"/>
              <a:t> resultados con el modelo SVM-GA, con una exactitud de 98.7% y una exhaustividad de 63.6%.</a:t>
            </a:r>
            <a:endParaRPr/>
          </a:p>
          <a:p>
            <a:pPr indent="-311150" lvl="0" marL="457200" rtl="0" algn="just">
              <a:spcBef>
                <a:spcPts val="0"/>
              </a:spcBef>
              <a:spcAft>
                <a:spcPts val="0"/>
              </a:spcAft>
              <a:buSzPts val="1300"/>
              <a:buChar char="●"/>
            </a:pPr>
            <a:r>
              <a:rPr lang="es"/>
              <a:t>Se generó un modelo ensamble (stacking) con los 4 mejores modelos, sin embargo las métricas no mejoraron.</a:t>
            </a:r>
            <a:endParaRPr/>
          </a:p>
          <a:p>
            <a:pPr indent="-311150" lvl="0" marL="457200" marR="0" rtl="0" algn="just">
              <a:lnSpc>
                <a:spcPct val="115000"/>
              </a:lnSpc>
              <a:spcBef>
                <a:spcPts val="0"/>
              </a:spcBef>
              <a:spcAft>
                <a:spcPts val="0"/>
              </a:spcAft>
              <a:buSzPts val="1300"/>
              <a:buChar char="●"/>
            </a:pPr>
            <a:r>
              <a:rPr lang="es"/>
              <a:t>Se realizó el feature importance con el algoritmo de Random Forest Classifier y se seleccionaron las 70 más relevantes en el modelamiento de SVM-GA y auto-sklearn.</a:t>
            </a:r>
            <a:endParaRPr/>
          </a:p>
          <a:p>
            <a:pPr indent="-311150" lvl="0" marL="457200" marR="0" rtl="0" algn="just">
              <a:lnSpc>
                <a:spcPct val="115000"/>
              </a:lnSpc>
              <a:spcBef>
                <a:spcPts val="0"/>
              </a:spcBef>
              <a:spcAft>
                <a:spcPts val="0"/>
              </a:spcAft>
              <a:buSzPts val="1300"/>
              <a:buChar char="●"/>
            </a:pPr>
            <a:r>
              <a:rPr lang="es"/>
              <a:t>El modelo auto-sklearn no mostró mejoras en las métricas, por lo que se sugiere aumentar el tiempo de optimización de la selección del mejor modelo.</a:t>
            </a:r>
            <a:endParaRPr/>
          </a:p>
          <a:p>
            <a:pPr indent="-311150" lvl="0" marL="457200" marR="0" rtl="0" algn="just">
              <a:lnSpc>
                <a:spcPct val="115000"/>
              </a:lnSpc>
              <a:spcBef>
                <a:spcPts val="0"/>
              </a:spcBef>
              <a:spcAft>
                <a:spcPts val="0"/>
              </a:spcAft>
              <a:buSzPts val="1300"/>
              <a:buChar char="●"/>
            </a:pPr>
            <a:r>
              <a:rPr lang="es"/>
              <a:t>Aplicar métodos más </a:t>
            </a:r>
            <a:r>
              <a:rPr lang="es"/>
              <a:t>avanzados</a:t>
            </a:r>
            <a:r>
              <a:rPr lang="es"/>
              <a:t> para solucionar el tema del balanceo del target u obtener mayor cantidad de casos en quiebra.</a:t>
            </a:r>
            <a:endParaRPr/>
          </a:p>
        </p:txBody>
      </p:sp>
      <p:sp>
        <p:nvSpPr>
          <p:cNvPr id="420" name="Google Shape;420;gd8dff43534_0_22"/>
          <p:cNvSpPr/>
          <p:nvPr/>
        </p:nvSpPr>
        <p:spPr>
          <a:xfrm>
            <a:off x="8698375" y="4783500"/>
            <a:ext cx="4458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23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13"/>
          <p:cNvSpPr txBox="1"/>
          <p:nvPr/>
        </p:nvSpPr>
        <p:spPr>
          <a:xfrm>
            <a:off x="1703325" y="1417650"/>
            <a:ext cx="5881800" cy="21624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3222"/>
              <a:buFont typeface="Roboto"/>
              <a:buNone/>
            </a:pPr>
            <a:r>
              <a:rPr b="0" i="0" lang="es" sz="7000" u="none" cap="none" strike="noStrike">
                <a:solidFill>
                  <a:schemeClr val="lt1"/>
                </a:solidFill>
                <a:latin typeface="Roboto"/>
                <a:ea typeface="Roboto"/>
                <a:cs typeface="Roboto"/>
                <a:sym typeface="Roboto"/>
              </a:rPr>
              <a:t>¡Gracias!</a:t>
            </a:r>
            <a:br>
              <a:rPr b="0" i="0" lang="es" sz="7000" u="none" cap="none" strike="noStrike">
                <a:solidFill>
                  <a:schemeClr val="lt1"/>
                </a:solidFill>
                <a:latin typeface="Roboto"/>
                <a:ea typeface="Roboto"/>
                <a:cs typeface="Roboto"/>
                <a:sym typeface="Roboto"/>
              </a:rPr>
            </a:br>
            <a:endParaRPr b="0" i="0" sz="7000" u="none" cap="none" strike="noStrike">
              <a:solidFill>
                <a:schemeClr val="lt1"/>
              </a:solidFill>
              <a:latin typeface="Roboto"/>
              <a:ea typeface="Roboto"/>
              <a:cs typeface="Roboto"/>
              <a:sym typeface="Roboto"/>
            </a:endParaRPr>
          </a:p>
        </p:txBody>
      </p:sp>
      <p:pic>
        <p:nvPicPr>
          <p:cNvPr descr="Logotipo PUCP - PUCP | Portal de Comunicación Institucional" id="426" name="Google Shape;426;p13"/>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pic>
        <p:nvPicPr>
          <p:cNvPr descr="Welcome To Colaboratory - Colaboratory" id="427" name="Google Shape;427;p13"/>
          <p:cNvPicPr preferRelativeResize="0"/>
          <p:nvPr/>
        </p:nvPicPr>
        <p:blipFill rotWithShape="1">
          <a:blip r:embed="rId4">
            <a:alphaModFix/>
          </a:blip>
          <a:srcRect b="0" l="0" r="0" t="0"/>
          <a:stretch/>
        </p:blipFill>
        <p:spPr>
          <a:xfrm>
            <a:off x="7585126" y="3659349"/>
            <a:ext cx="1280750" cy="1280750"/>
          </a:xfrm>
          <a:prstGeom prst="rect">
            <a:avLst/>
          </a:prstGeom>
          <a:noFill/>
          <a:ln>
            <a:noFill/>
          </a:ln>
        </p:spPr>
      </p:pic>
      <p:pic>
        <p:nvPicPr>
          <p:cNvPr id="428" name="Google Shape;428;p13"/>
          <p:cNvPicPr preferRelativeResize="0"/>
          <p:nvPr/>
        </p:nvPicPr>
        <p:blipFill rotWithShape="1">
          <a:blip r:embed="rId5">
            <a:alphaModFix/>
          </a:blip>
          <a:srcRect b="0" l="0" r="0" t="0"/>
          <a:stretch/>
        </p:blipFill>
        <p:spPr>
          <a:xfrm>
            <a:off x="319304" y="4016533"/>
            <a:ext cx="733211" cy="733211"/>
          </a:xfrm>
          <a:prstGeom prst="rect">
            <a:avLst/>
          </a:prstGeom>
          <a:noFill/>
          <a:ln>
            <a:noFill/>
          </a:ln>
        </p:spPr>
      </p:pic>
      <p:sp>
        <p:nvSpPr>
          <p:cNvPr id="429" name="Google Shape;429;p13"/>
          <p:cNvSpPr/>
          <p:nvPr/>
        </p:nvSpPr>
        <p:spPr>
          <a:xfrm>
            <a:off x="308007" y="1388032"/>
            <a:ext cx="594600" cy="682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p13"/>
          <p:cNvPicPr preferRelativeResize="0"/>
          <p:nvPr/>
        </p:nvPicPr>
        <p:blipFill>
          <a:blip r:embed="rId6">
            <a:alphaModFix/>
          </a:blip>
          <a:stretch>
            <a:fillRect/>
          </a:stretch>
        </p:blipFill>
        <p:spPr>
          <a:xfrm>
            <a:off x="263275" y="1362825"/>
            <a:ext cx="683775" cy="733225"/>
          </a:xfrm>
          <a:prstGeom prst="rect">
            <a:avLst/>
          </a:prstGeom>
          <a:noFill/>
          <a:ln>
            <a:noFill/>
          </a:ln>
        </p:spPr>
      </p:pic>
      <p:pic>
        <p:nvPicPr>
          <p:cNvPr id="431" name="Google Shape;431;p13"/>
          <p:cNvPicPr preferRelativeResize="0"/>
          <p:nvPr/>
        </p:nvPicPr>
        <p:blipFill>
          <a:blip r:embed="rId7">
            <a:alphaModFix/>
          </a:blip>
          <a:stretch>
            <a:fillRect/>
          </a:stretch>
        </p:blipFill>
        <p:spPr>
          <a:xfrm>
            <a:off x="3722825" y="3905475"/>
            <a:ext cx="1698350" cy="955325"/>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e3975c78f2_1_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ANEXOS: A. Lista de Variables</a:t>
            </a:r>
            <a:endParaRPr/>
          </a:p>
        </p:txBody>
      </p:sp>
      <p:sp>
        <p:nvSpPr>
          <p:cNvPr id="437" name="Google Shape;437;ge3975c78f2_1_0"/>
          <p:cNvSpPr txBox="1"/>
          <p:nvPr>
            <p:ph idx="1" type="body"/>
          </p:nvPr>
        </p:nvSpPr>
        <p:spPr>
          <a:xfrm>
            <a:off x="1087600" y="1544900"/>
            <a:ext cx="3115500" cy="2911200"/>
          </a:xfrm>
          <a:prstGeom prst="rect">
            <a:avLst/>
          </a:prstGeom>
        </p:spPr>
        <p:txBody>
          <a:bodyPr anchorCtr="0" anchor="t" bIns="91425" lIns="91425" spcFirstLastPara="1" rIns="91425" wrap="square" tIns="91425">
            <a:noAutofit/>
          </a:bodyPr>
          <a:lstStyle/>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ID	Variable</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y	flag</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x1	Cost_of_Interest-bearing_Debt</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x2	Cash_Reinvestment_Ratio</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x3	Current_Ratio</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x4	Acid_Test</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x5	Interest_Expenses/Total_Revenue</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x6	Total_Liability/Equity_Ratio</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x7	Liability/Total_Assets</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x8	Interest-bearing_Debt/Equity</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x9	Contingent_Liability/Equity</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x10	Operating_Income/Capital</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x11	Pretax_Income/Capital</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x12	Working_Capital_to_Total_Assets</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x13	Quick_Assets/Total_assets</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x14	Current_Assets/Total_Assets</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x15	Cash/Total_Assets</a:t>
            </a:r>
            <a:endParaRPr b="1" sz="1353">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x16	Quick_Assets/Current_Liability</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x17	Cash/Current_Liability</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x18	Current_Liability_to_Assets</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x19	Operating_Funds_to_Liability</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x20	Inventory/Working_Capital</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x21	Inventory/Current_Liability</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x22	Current_Liabilities/Liability</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x23	Working_Capital/Equity</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x24	Current_Liabilities/Equity</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x25	Long-term_Liability_to_Current_Assets</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x26	Current_Liability_to_Current_Assets</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x27	One_if_Total_Liability_exceeds_Total_Assets;</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x28	Equity_to_Liability</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t/>
            </a:r>
            <a:endParaRPr sz="966">
              <a:latin typeface="Times"/>
              <a:ea typeface="Times"/>
              <a:cs typeface="Times"/>
              <a:sym typeface="Times"/>
            </a:endParaRPr>
          </a:p>
          <a:p>
            <a:pPr indent="0" lvl="0" marL="0" rtl="0" algn="just">
              <a:lnSpc>
                <a:spcPct val="80000"/>
              </a:lnSpc>
              <a:spcBef>
                <a:spcPts val="0"/>
              </a:spcBef>
              <a:spcAft>
                <a:spcPts val="0"/>
              </a:spcAft>
              <a:buSzPts val="275"/>
              <a:buNone/>
            </a:pPr>
            <a:r>
              <a:t/>
            </a:r>
            <a:endParaRPr sz="966">
              <a:latin typeface="Times"/>
              <a:ea typeface="Times"/>
              <a:cs typeface="Times"/>
              <a:sym typeface="Times"/>
            </a:endParaRPr>
          </a:p>
          <a:p>
            <a:pPr indent="0" lvl="0" marL="0" rtl="0" algn="just">
              <a:lnSpc>
                <a:spcPct val="80000"/>
              </a:lnSpc>
              <a:spcBef>
                <a:spcPts val="0"/>
              </a:spcBef>
              <a:spcAft>
                <a:spcPts val="0"/>
              </a:spcAft>
              <a:buSzPts val="275"/>
              <a:buNone/>
            </a:pPr>
            <a:r>
              <a:t/>
            </a:r>
            <a:endParaRPr sz="966">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rPr lang="es" sz="350">
                <a:solidFill>
                  <a:srgbClr val="000000"/>
                </a:solidFill>
                <a:latin typeface="Times"/>
                <a:ea typeface="Times"/>
                <a:cs typeface="Times"/>
                <a:sym typeface="Times"/>
              </a:rPr>
              <a:t>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rPr lang="es" sz="350">
                <a:solidFill>
                  <a:srgbClr val="000000"/>
                </a:solidFill>
                <a:latin typeface="Times"/>
                <a:ea typeface="Times"/>
                <a:cs typeface="Times"/>
                <a:sym typeface="Times"/>
              </a:rPr>
              <a:t>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l">
              <a:lnSpc>
                <a:spcPct val="95000"/>
              </a:lnSpc>
              <a:spcBef>
                <a:spcPts val="0"/>
              </a:spcBef>
              <a:spcAft>
                <a:spcPts val="0"/>
              </a:spcAft>
              <a:buSzPts val="275"/>
              <a:buNone/>
            </a:pPr>
            <a:r>
              <a:t/>
            </a:r>
            <a:endParaRPr sz="425"/>
          </a:p>
        </p:txBody>
      </p:sp>
      <p:sp>
        <p:nvSpPr>
          <p:cNvPr id="438" name="Google Shape;438;ge3975c78f2_1_0"/>
          <p:cNvSpPr txBox="1"/>
          <p:nvPr/>
        </p:nvSpPr>
        <p:spPr>
          <a:xfrm>
            <a:off x="5189125" y="1494750"/>
            <a:ext cx="3738300" cy="3879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x29	Equity/Total_Assets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x30	(Long-term_Liability+Equity)/Fixed_Assets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x31	Fixed_Assets_to_Assets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x32	Current_Liability_to_Liability</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x33	Current_Liability_to_Equity</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x34	Equity_to_Long-term_Liability</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x35	Liability_to_Equity</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x36	Degree_of_Financial_Leverage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x37	Interest_Coverage_Ratio</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x38	Operating_Expenses/Net_Sales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x39	(Research_and_Development_Expenses)/Net_Sales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x40	Effective_Tax_Rate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x41	Book_Value_Per_Share(B)</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x42	Book_Value_Per_Share(A)</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x43	Book_Value_Per_Share(C)</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x44	Cash_Flow_Per_Share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x45	Sales_Per_Share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x46	Operating_Income_Per_Share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x47	Sales_Per_Employee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x48	Operation_Income_Per_Employee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x49	Fixed_Assets_Per_Employee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x50	total_assets_to_GNP_price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x51	Return_On_Total_Assets(C)</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x52	Return_On_Total_Assets(A)</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x53	Return_On_Total_Assets(B)</a:t>
            </a:r>
            <a:endParaRPr b="1" sz="9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e3975c78f2_1_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ANEXOS: A. Lista de Variables</a:t>
            </a:r>
            <a:endParaRPr/>
          </a:p>
          <a:p>
            <a:pPr indent="0" lvl="0" marL="0" rtl="0" algn="l">
              <a:spcBef>
                <a:spcPts val="0"/>
              </a:spcBef>
              <a:spcAft>
                <a:spcPts val="0"/>
              </a:spcAft>
              <a:buNone/>
            </a:pPr>
            <a:r>
              <a:t/>
            </a:r>
            <a:endParaRPr/>
          </a:p>
        </p:txBody>
      </p:sp>
      <p:sp>
        <p:nvSpPr>
          <p:cNvPr id="444" name="Google Shape;444;ge3975c78f2_1_7"/>
          <p:cNvSpPr txBox="1"/>
          <p:nvPr>
            <p:ph idx="1" type="body"/>
          </p:nvPr>
        </p:nvSpPr>
        <p:spPr>
          <a:xfrm>
            <a:off x="5614300" y="1624200"/>
            <a:ext cx="2651100" cy="2911200"/>
          </a:xfrm>
          <a:prstGeom prst="rect">
            <a:avLst/>
          </a:prstGeom>
        </p:spPr>
        <p:txBody>
          <a:bodyPr anchorCtr="0" anchor="t" bIns="91425" lIns="91425" spcFirstLastPara="1" rIns="91425" wrap="square" tIns="91425">
            <a:normAutofit fontScale="25000" lnSpcReduction="20000"/>
          </a:bodyPr>
          <a:lstStyle/>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x77	Current_Assets_to_Sales</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x78	Quick_Assets_to_Sales</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x79	Working_Capital_to_Sales</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x80	Cash_to_Sales</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x81	Cash_Flow_to_Sales</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x82	No-credit_Interval</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x83	Cash_Flow_from_Operating/Current_Liabilities</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x84	Cash_Flow_to_Total_Assets</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x85	Cash_Flow_to_Liability</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x86	CFO_to_Assets</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x87	Cash_Flow_to_Equity</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x88	Realized_Gross_Profit_Growth_Rate</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x89	Operating_Income_Growth</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x90	Net_Income_Growth</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x91	Continuing_Operating_Income_after_Tax_Growth</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x92	Net_Income-Excluding_Disposal_Gain_or_Loss_Growth</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x93	Total_Asset_Growth</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x94	Total_Equity_Growth</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x95	Return_on_Total_Asset_Growth</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b="1" sz="5980">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6180">
              <a:latin typeface="Times"/>
              <a:ea typeface="Times"/>
              <a:cs typeface="Times"/>
              <a:sym typeface="Times"/>
            </a:endParaRPr>
          </a:p>
          <a:p>
            <a:pPr indent="0" lvl="0" marL="0" rtl="0" algn="just">
              <a:lnSpc>
                <a:spcPct val="100000"/>
              </a:lnSpc>
              <a:spcBef>
                <a:spcPts val="0"/>
              </a:spcBef>
              <a:spcAft>
                <a:spcPts val="0"/>
              </a:spcAft>
              <a:buNone/>
            </a:pPr>
            <a:r>
              <a:t/>
            </a:r>
            <a:endParaRPr sz="3465">
              <a:latin typeface="Times"/>
              <a:ea typeface="Times"/>
              <a:cs typeface="Times"/>
              <a:sym typeface="Times"/>
            </a:endParaRPr>
          </a:p>
          <a:p>
            <a:pPr indent="0" lvl="0" marL="0" rtl="0" algn="just">
              <a:lnSpc>
                <a:spcPct val="100000"/>
              </a:lnSpc>
              <a:spcBef>
                <a:spcPts val="0"/>
              </a:spcBef>
              <a:spcAft>
                <a:spcPts val="0"/>
              </a:spcAft>
              <a:buNone/>
            </a:pPr>
            <a:r>
              <a:t/>
            </a:r>
            <a:endParaRPr sz="3465">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rPr lang="es" sz="1000">
                <a:solidFill>
                  <a:srgbClr val="000000"/>
                </a:solidFill>
                <a:latin typeface="Times"/>
                <a:ea typeface="Times"/>
                <a:cs typeface="Times"/>
                <a:sym typeface="Times"/>
              </a:rPr>
              <a:t>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rPr lang="es" sz="1000">
                <a:solidFill>
                  <a:srgbClr val="000000"/>
                </a:solidFill>
                <a:latin typeface="Times"/>
                <a:ea typeface="Times"/>
                <a:cs typeface="Times"/>
                <a:sym typeface="Times"/>
              </a:rPr>
              <a:t>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l">
              <a:spcBef>
                <a:spcPts val="0"/>
              </a:spcBef>
              <a:spcAft>
                <a:spcPts val="0"/>
              </a:spcAft>
              <a:buNone/>
            </a:pPr>
            <a:r>
              <a:t/>
            </a:r>
            <a:endParaRPr/>
          </a:p>
        </p:txBody>
      </p:sp>
      <p:sp>
        <p:nvSpPr>
          <p:cNvPr id="445" name="Google Shape;445;ge3975c78f2_1_7"/>
          <p:cNvSpPr txBox="1"/>
          <p:nvPr/>
        </p:nvSpPr>
        <p:spPr>
          <a:xfrm>
            <a:off x="1037200" y="1624200"/>
            <a:ext cx="4577100" cy="3370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x54	Gross_Profit_/Net_Sales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x55	Realized_Gross_Profit/Net_Sales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x56	Operating_Income_/Net_Sales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x57	Pre-Tax_Income/Net_Sales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x58	Net_Income/Net_Sales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x59	Net_Non-operating_Income_Ratio</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x60	Net_Income-Exclude_Disposal_Gain_or_Loss/Net_Sales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x61	EPS-Net_Income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x62	Pretax_Income_Per_Share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x63	Retained_Earnings_to_Total_Assets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x64	Total_Income_to_Total_Expenses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x65	Total_Expenses_to_Assets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x66	Net_Income_to_Total_Assets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x67	Gross_Profit_to_Sales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x68	Net_Income_to_Stockholder's_Equity</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x69	One_if_Net_Income_is_Negative_for_the_Last_Two_Years;_Zero_Otherwise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x70	(Inventory_+Accounts_Receivables)_/Equity</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x71	Total_Asset_Turnover</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x72	Accounts_Receivable_Turnover</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x73	Days_Receivable_Outstanding</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x74	Inventory_Turnover</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x75	Fixed_Asset_Turnover</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x76	Equity_Turnover</a:t>
            </a:r>
            <a:endParaRPr sz="15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e3975c78f2_1_1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ANEXOS: B. Variables más importantes seleccionadas</a:t>
            </a:r>
            <a:endParaRPr/>
          </a:p>
        </p:txBody>
      </p:sp>
      <p:sp>
        <p:nvSpPr>
          <p:cNvPr id="451" name="Google Shape;451;ge3975c78f2_1_15"/>
          <p:cNvSpPr txBox="1"/>
          <p:nvPr/>
        </p:nvSpPr>
        <p:spPr>
          <a:xfrm>
            <a:off x="1325525" y="1540775"/>
            <a:ext cx="679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'X30',</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'X90',</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'X43',</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'X40',</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'X19',</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'X59',</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'X57',</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'X92',</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'X23',</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'X38',</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'X35',</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'X86',</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'X93',</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'X37',</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a:t>
            </a:r>
            <a:endParaRPr>
              <a:solidFill>
                <a:schemeClr val="lt1"/>
              </a:solidFill>
              <a:latin typeface="Lato"/>
              <a:ea typeface="Lato"/>
              <a:cs typeface="Lato"/>
              <a:sym typeface="Lato"/>
            </a:endParaRPr>
          </a:p>
        </p:txBody>
      </p:sp>
      <p:sp>
        <p:nvSpPr>
          <p:cNvPr id="452" name="Google Shape;452;ge3975c78f2_1_15"/>
          <p:cNvSpPr txBox="1"/>
          <p:nvPr/>
        </p:nvSpPr>
        <p:spPr>
          <a:xfrm>
            <a:off x="2594406" y="1540775"/>
            <a:ext cx="679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'X16',</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'X65',</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'X17',</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'X9',</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'X14',</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'X1',</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'X34',</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'X18',</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'X87',</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'X3',</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'X10',</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'X95',</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'X36',</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'X53',</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453" name="Google Shape;453;ge3975c78f2_1_15"/>
          <p:cNvSpPr txBox="1"/>
          <p:nvPr/>
        </p:nvSpPr>
        <p:spPr>
          <a:xfrm>
            <a:off x="3863288" y="1540775"/>
            <a:ext cx="679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 'X69',</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'X74',</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'X46',</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'X91',</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'X47',</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'X54',</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'X62',</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'X68',</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'X78',</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'X31',</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'X58',</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'X12',</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'X51',</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'X7',</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a:t>
            </a:r>
            <a:endParaRPr>
              <a:solidFill>
                <a:schemeClr val="lt1"/>
              </a:solidFill>
              <a:latin typeface="Lato"/>
              <a:ea typeface="Lato"/>
              <a:cs typeface="Lato"/>
              <a:sym typeface="Lato"/>
            </a:endParaRPr>
          </a:p>
        </p:txBody>
      </p:sp>
      <p:sp>
        <p:nvSpPr>
          <p:cNvPr id="454" name="Google Shape;454;ge3975c78f2_1_15"/>
          <p:cNvSpPr txBox="1"/>
          <p:nvPr/>
        </p:nvSpPr>
        <p:spPr>
          <a:xfrm>
            <a:off x="5132169" y="1540775"/>
            <a:ext cx="679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'X28',</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'X66',</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'X81',</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'X44',</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'X29',</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'X49',</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'X52',</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'X8',</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'X33',</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'X32',</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'X88',</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'X42',</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'X79',</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'X71',</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a:t>
            </a:r>
            <a:endParaRPr>
              <a:solidFill>
                <a:schemeClr val="lt1"/>
              </a:solidFill>
              <a:latin typeface="Lato"/>
              <a:ea typeface="Lato"/>
              <a:cs typeface="Lato"/>
              <a:sym typeface="Lato"/>
            </a:endParaRPr>
          </a:p>
        </p:txBody>
      </p:sp>
      <p:sp>
        <p:nvSpPr>
          <p:cNvPr id="455" name="Google Shape;455;ge3975c78f2_1_15"/>
          <p:cNvSpPr txBox="1"/>
          <p:nvPr/>
        </p:nvSpPr>
        <p:spPr>
          <a:xfrm>
            <a:off x="6401050" y="1540775"/>
            <a:ext cx="679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'X22',</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'X50',</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'X48',</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'X20',</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'X26',</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'X24',</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'X2',</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'X89',</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'X80',</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'X82',</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'X27',</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'X5',</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'X4',</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'X11'</a:t>
            </a:r>
            <a:endParaRPr>
              <a:solidFill>
                <a:schemeClr val="l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e3975c78f2_1_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ANEXOS: C. Variables menos importantes</a:t>
            </a:r>
            <a:endParaRPr/>
          </a:p>
        </p:txBody>
      </p:sp>
      <p:sp>
        <p:nvSpPr>
          <p:cNvPr id="461" name="Google Shape;461;ge3975c78f2_1_21"/>
          <p:cNvSpPr/>
          <p:nvPr/>
        </p:nvSpPr>
        <p:spPr>
          <a:xfrm>
            <a:off x="1688075" y="1110275"/>
            <a:ext cx="5449500" cy="3772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ge3975c78f2_1_21"/>
          <p:cNvPicPr preferRelativeResize="0"/>
          <p:nvPr/>
        </p:nvPicPr>
        <p:blipFill rotWithShape="1">
          <a:blip r:embed="rId3">
            <a:alphaModFix/>
          </a:blip>
          <a:srcRect b="26422" l="0" r="73560" t="54456"/>
          <a:stretch/>
        </p:blipFill>
        <p:spPr>
          <a:xfrm>
            <a:off x="1686575" y="1095200"/>
            <a:ext cx="5429650" cy="3799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e18eb520e3_0_0"/>
          <p:cNvSpPr txBox="1"/>
          <p:nvPr>
            <p:ph type="ctrTitle"/>
          </p:nvPr>
        </p:nvSpPr>
        <p:spPr>
          <a:xfrm>
            <a:off x="3537150" y="179125"/>
            <a:ext cx="4848900" cy="592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Conjunto de datos</a:t>
            </a:r>
            <a:endParaRPr b="1"/>
          </a:p>
        </p:txBody>
      </p:sp>
      <p:sp>
        <p:nvSpPr>
          <p:cNvPr id="154" name="Google Shape;154;ge18eb520e3_0_0"/>
          <p:cNvSpPr txBox="1"/>
          <p:nvPr>
            <p:ph idx="1" type="subTitle"/>
          </p:nvPr>
        </p:nvSpPr>
        <p:spPr>
          <a:xfrm>
            <a:off x="3155575" y="1071150"/>
            <a:ext cx="5712600" cy="3751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SzPts val="358"/>
              <a:buNone/>
            </a:pPr>
            <a:r>
              <a:rPr lang="es" sz="1080">
                <a:latin typeface="Arial"/>
                <a:ea typeface="Arial"/>
                <a:cs typeface="Arial"/>
                <a:sym typeface="Arial"/>
              </a:rPr>
              <a:t>●  </a:t>
            </a:r>
            <a:r>
              <a:rPr lang="es" sz="1080">
                <a:solidFill>
                  <a:srgbClr val="FFFFFF"/>
                </a:solidFill>
                <a:latin typeface="Arial"/>
                <a:ea typeface="Arial"/>
                <a:cs typeface="Arial"/>
                <a:sym typeface="Arial"/>
              </a:rPr>
              <a:t>Para el modelo predictivo se </a:t>
            </a:r>
            <a:r>
              <a:rPr lang="es" sz="1080">
                <a:solidFill>
                  <a:srgbClr val="FFFFFF"/>
                </a:solidFill>
                <a:latin typeface="Arial"/>
                <a:ea typeface="Arial"/>
                <a:cs typeface="Arial"/>
                <a:sym typeface="Arial"/>
              </a:rPr>
              <a:t>utilizó el siguiente data-set:</a:t>
            </a:r>
            <a:endParaRPr sz="1080">
              <a:solidFill>
                <a:srgbClr val="FFFFFF"/>
              </a:solidFill>
              <a:latin typeface="Arial"/>
              <a:ea typeface="Arial"/>
              <a:cs typeface="Arial"/>
              <a:sym typeface="Arial"/>
            </a:endParaRPr>
          </a:p>
          <a:p>
            <a:pPr indent="0" lvl="0" marL="0" rtl="0" algn="l">
              <a:lnSpc>
                <a:spcPct val="90000"/>
              </a:lnSpc>
              <a:spcBef>
                <a:spcPts val="1000"/>
              </a:spcBef>
              <a:spcAft>
                <a:spcPts val="0"/>
              </a:spcAft>
              <a:buSzPts val="358"/>
              <a:buNone/>
            </a:pPr>
            <a:r>
              <a:rPr lang="es" sz="1080">
                <a:solidFill>
                  <a:srgbClr val="FFFFFF"/>
                </a:solidFill>
                <a:uFill>
                  <a:noFill/>
                </a:uFill>
                <a:latin typeface="Arial"/>
                <a:ea typeface="Arial"/>
                <a:cs typeface="Arial"/>
                <a:sym typeface="Arial"/>
                <a:hlinkClick r:id="rId3">
                  <a:extLst>
                    <a:ext uri="{A12FA001-AC4F-418D-AE19-62706E023703}">
                      <ahyp:hlinkClr val="tx"/>
                    </a:ext>
                  </a:extLst>
                </a:hlinkClick>
              </a:rPr>
              <a:t>https://archive.ics.uci.edu/ml/datasets/Taiwanese+Bankruptcy+Prediction</a:t>
            </a:r>
            <a:endParaRPr sz="1080">
              <a:solidFill>
                <a:srgbClr val="FFFFFF"/>
              </a:solidFill>
              <a:latin typeface="Arial"/>
              <a:ea typeface="Arial"/>
              <a:cs typeface="Arial"/>
              <a:sym typeface="Arial"/>
            </a:endParaRPr>
          </a:p>
          <a:p>
            <a:pPr indent="0" lvl="0" marL="0" marR="0" rtl="0" algn="l">
              <a:lnSpc>
                <a:spcPct val="90000"/>
              </a:lnSpc>
              <a:spcBef>
                <a:spcPts val="1000"/>
              </a:spcBef>
              <a:spcAft>
                <a:spcPts val="0"/>
              </a:spcAft>
              <a:buSzPts val="358"/>
              <a:buNone/>
            </a:pPr>
            <a:r>
              <a:rPr lang="es" sz="1080">
                <a:latin typeface="Arial"/>
                <a:ea typeface="Arial"/>
                <a:cs typeface="Arial"/>
                <a:sym typeface="Arial"/>
              </a:rPr>
              <a:t>●  Los datos se obtuvieron del Taiwan Economic Journal para los años 1999 a 2009:</a:t>
            </a:r>
            <a:endParaRPr sz="1080">
              <a:latin typeface="Arial"/>
              <a:ea typeface="Arial"/>
              <a:cs typeface="Arial"/>
              <a:sym typeface="Arial"/>
            </a:endParaRPr>
          </a:p>
          <a:p>
            <a:pPr indent="0" lvl="0" marL="0" marR="0" rtl="0" algn="l">
              <a:lnSpc>
                <a:spcPct val="90000"/>
              </a:lnSpc>
              <a:spcBef>
                <a:spcPts val="1000"/>
              </a:spcBef>
              <a:spcAft>
                <a:spcPts val="0"/>
              </a:spcAft>
              <a:buSzPts val="358"/>
              <a:buNone/>
            </a:pPr>
            <a:r>
              <a:t/>
            </a:r>
            <a:endParaRPr sz="1080">
              <a:latin typeface="Arial"/>
              <a:ea typeface="Arial"/>
              <a:cs typeface="Arial"/>
              <a:sym typeface="Arial"/>
            </a:endParaRPr>
          </a:p>
          <a:p>
            <a:pPr indent="0" lvl="0" marL="0" marR="0" rtl="0" algn="l">
              <a:lnSpc>
                <a:spcPct val="90000"/>
              </a:lnSpc>
              <a:spcBef>
                <a:spcPts val="1000"/>
              </a:spcBef>
              <a:spcAft>
                <a:spcPts val="0"/>
              </a:spcAft>
              <a:buSzPts val="358"/>
              <a:buNone/>
            </a:pPr>
            <a:r>
              <a:rPr lang="es" sz="1080">
                <a:latin typeface="Arial"/>
                <a:ea typeface="Arial"/>
                <a:cs typeface="Arial"/>
                <a:sym typeface="Arial"/>
              </a:rPr>
              <a:t>●  </a:t>
            </a:r>
            <a:r>
              <a:rPr lang="es" sz="1080">
                <a:solidFill>
                  <a:srgbClr val="FFFFFF"/>
                </a:solidFill>
                <a:latin typeface="Arial"/>
                <a:ea typeface="Arial"/>
                <a:cs typeface="Arial"/>
                <a:sym typeface="Arial"/>
              </a:rPr>
              <a:t>El data-set consta de 6819 casos(empresas) y 96 variables. Los datos del experimento se normalizaron, en base a la siguiente fórmula:</a:t>
            </a:r>
            <a:endParaRPr sz="1080">
              <a:solidFill>
                <a:srgbClr val="FFFFFF"/>
              </a:solidFill>
              <a:latin typeface="Arial"/>
              <a:ea typeface="Arial"/>
              <a:cs typeface="Arial"/>
              <a:sym typeface="Arial"/>
            </a:endParaRPr>
          </a:p>
          <a:p>
            <a:pPr indent="0" lvl="0" marL="0" marR="0" rtl="0" algn="l">
              <a:lnSpc>
                <a:spcPct val="90000"/>
              </a:lnSpc>
              <a:spcBef>
                <a:spcPts val="1000"/>
              </a:spcBef>
              <a:spcAft>
                <a:spcPts val="0"/>
              </a:spcAft>
              <a:buSzPts val="358"/>
              <a:buNone/>
            </a:pPr>
            <a:r>
              <a:t/>
            </a:r>
            <a:endParaRPr sz="1080">
              <a:solidFill>
                <a:srgbClr val="FFFFFF"/>
              </a:solidFill>
              <a:latin typeface="Arial"/>
              <a:ea typeface="Arial"/>
              <a:cs typeface="Arial"/>
              <a:sym typeface="Arial"/>
            </a:endParaRPr>
          </a:p>
          <a:p>
            <a:pPr indent="0" lvl="0" marL="0" rtl="0" algn="l">
              <a:lnSpc>
                <a:spcPct val="90000"/>
              </a:lnSpc>
              <a:spcBef>
                <a:spcPts val="1000"/>
              </a:spcBef>
              <a:spcAft>
                <a:spcPts val="0"/>
              </a:spcAft>
              <a:buSzPts val="358"/>
              <a:buNone/>
            </a:pPr>
            <a:r>
              <a:t/>
            </a:r>
            <a:endParaRPr sz="1080">
              <a:solidFill>
                <a:srgbClr val="FFFFFF"/>
              </a:solidFill>
              <a:latin typeface="Arial"/>
              <a:ea typeface="Arial"/>
              <a:cs typeface="Arial"/>
              <a:sym typeface="Arial"/>
            </a:endParaRPr>
          </a:p>
          <a:p>
            <a:pPr indent="0" lvl="0" marL="0" rtl="0" algn="l">
              <a:lnSpc>
                <a:spcPct val="90000"/>
              </a:lnSpc>
              <a:spcBef>
                <a:spcPts val="1000"/>
              </a:spcBef>
              <a:spcAft>
                <a:spcPts val="0"/>
              </a:spcAft>
              <a:buSzPts val="358"/>
              <a:buNone/>
            </a:pPr>
            <a:r>
              <a:rPr lang="es" sz="1080">
                <a:latin typeface="Arial"/>
                <a:ea typeface="Arial"/>
                <a:cs typeface="Arial"/>
                <a:sym typeface="Arial"/>
              </a:rPr>
              <a:t>● Distribución de la variable objetivo.</a:t>
            </a:r>
            <a:endParaRPr sz="1080">
              <a:solidFill>
                <a:srgbClr val="FFFFFF"/>
              </a:solidFill>
              <a:latin typeface="Arial"/>
              <a:ea typeface="Arial"/>
              <a:cs typeface="Arial"/>
              <a:sym typeface="Arial"/>
            </a:endParaRPr>
          </a:p>
          <a:p>
            <a:pPr indent="0" lvl="0" marL="0" rtl="0" algn="l">
              <a:lnSpc>
                <a:spcPct val="90000"/>
              </a:lnSpc>
              <a:spcBef>
                <a:spcPts val="1000"/>
              </a:spcBef>
              <a:spcAft>
                <a:spcPts val="0"/>
              </a:spcAft>
              <a:buSzPts val="358"/>
              <a:buNone/>
            </a:pPr>
            <a:r>
              <a:t/>
            </a:r>
            <a:endParaRPr sz="1080">
              <a:solidFill>
                <a:srgbClr val="FFFFFF"/>
              </a:solidFill>
              <a:latin typeface="Arial"/>
              <a:ea typeface="Arial"/>
              <a:cs typeface="Arial"/>
              <a:sym typeface="Arial"/>
            </a:endParaRPr>
          </a:p>
          <a:p>
            <a:pPr indent="0" lvl="0" marL="0" rtl="0" algn="l">
              <a:lnSpc>
                <a:spcPct val="90000"/>
              </a:lnSpc>
              <a:spcBef>
                <a:spcPts val="1000"/>
              </a:spcBef>
              <a:spcAft>
                <a:spcPts val="0"/>
              </a:spcAft>
              <a:buSzPts val="358"/>
              <a:buNone/>
            </a:pPr>
            <a:r>
              <a:t/>
            </a:r>
            <a:endParaRPr sz="1080">
              <a:solidFill>
                <a:srgbClr val="FFFFFF"/>
              </a:solidFill>
              <a:latin typeface="Arial"/>
              <a:ea typeface="Arial"/>
              <a:cs typeface="Arial"/>
              <a:sym typeface="Arial"/>
            </a:endParaRPr>
          </a:p>
          <a:p>
            <a:pPr indent="0" lvl="0" marL="0" rtl="0" algn="l">
              <a:lnSpc>
                <a:spcPct val="90000"/>
              </a:lnSpc>
              <a:spcBef>
                <a:spcPts val="1000"/>
              </a:spcBef>
              <a:spcAft>
                <a:spcPts val="0"/>
              </a:spcAft>
              <a:buSzPts val="358"/>
              <a:buNone/>
            </a:pPr>
            <a:r>
              <a:t/>
            </a:r>
            <a:endParaRPr sz="1080">
              <a:solidFill>
                <a:srgbClr val="FFFFFF"/>
              </a:solidFill>
              <a:latin typeface="Arial"/>
              <a:ea typeface="Arial"/>
              <a:cs typeface="Arial"/>
              <a:sym typeface="Arial"/>
            </a:endParaRPr>
          </a:p>
          <a:p>
            <a:pPr indent="0" lvl="0" marL="0" rtl="0" algn="l">
              <a:spcBef>
                <a:spcPts val="0"/>
              </a:spcBef>
              <a:spcAft>
                <a:spcPts val="0"/>
              </a:spcAft>
              <a:buSzPts val="358"/>
              <a:buNone/>
            </a:pPr>
            <a:r>
              <a:t/>
            </a:r>
            <a:endParaRPr b="1" sz="622"/>
          </a:p>
        </p:txBody>
      </p:sp>
      <p:pic>
        <p:nvPicPr>
          <p:cNvPr id="155" name="Google Shape;155;ge18eb520e3_0_0"/>
          <p:cNvPicPr preferRelativeResize="0"/>
          <p:nvPr/>
        </p:nvPicPr>
        <p:blipFill>
          <a:blip r:embed="rId4">
            <a:alphaModFix/>
          </a:blip>
          <a:stretch>
            <a:fillRect/>
          </a:stretch>
        </p:blipFill>
        <p:spPr>
          <a:xfrm>
            <a:off x="4727400" y="2801975"/>
            <a:ext cx="2169400" cy="444550"/>
          </a:xfrm>
          <a:prstGeom prst="rect">
            <a:avLst/>
          </a:prstGeom>
          <a:noFill/>
          <a:ln>
            <a:noFill/>
          </a:ln>
        </p:spPr>
      </p:pic>
      <p:pic>
        <p:nvPicPr>
          <p:cNvPr id="156" name="Google Shape;156;ge18eb520e3_0_0"/>
          <p:cNvPicPr preferRelativeResize="0"/>
          <p:nvPr/>
        </p:nvPicPr>
        <p:blipFill>
          <a:blip r:embed="rId5">
            <a:alphaModFix/>
          </a:blip>
          <a:stretch>
            <a:fillRect/>
          </a:stretch>
        </p:blipFill>
        <p:spPr>
          <a:xfrm>
            <a:off x="409800" y="2333625"/>
            <a:ext cx="1703300" cy="1922400"/>
          </a:xfrm>
          <a:prstGeom prst="rect">
            <a:avLst/>
          </a:prstGeom>
          <a:noFill/>
          <a:ln>
            <a:noFill/>
          </a:ln>
        </p:spPr>
      </p:pic>
      <p:sp>
        <p:nvSpPr>
          <p:cNvPr id="157" name="Google Shape;157;ge18eb520e3_0_0"/>
          <p:cNvSpPr/>
          <p:nvPr/>
        </p:nvSpPr>
        <p:spPr>
          <a:xfrm>
            <a:off x="8784000" y="4783500"/>
            <a:ext cx="3600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pic>
        <p:nvPicPr>
          <p:cNvPr id="158" name="Google Shape;158;ge18eb520e3_0_0"/>
          <p:cNvPicPr preferRelativeResize="0"/>
          <p:nvPr/>
        </p:nvPicPr>
        <p:blipFill>
          <a:blip r:embed="rId6">
            <a:alphaModFix/>
          </a:blip>
          <a:stretch>
            <a:fillRect/>
          </a:stretch>
        </p:blipFill>
        <p:spPr>
          <a:xfrm>
            <a:off x="4195925" y="3877375"/>
            <a:ext cx="3232350" cy="62053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e3975c78f2_1_33"/>
          <p:cNvSpPr/>
          <p:nvPr/>
        </p:nvSpPr>
        <p:spPr>
          <a:xfrm>
            <a:off x="4556925" y="835275"/>
            <a:ext cx="4353300" cy="4252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e3975c78f2_1_3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ANEXOS: Análisis de correlación con variables seleccionadas</a:t>
            </a:r>
            <a:endParaRPr/>
          </a:p>
        </p:txBody>
      </p:sp>
      <p:pic>
        <p:nvPicPr>
          <p:cNvPr id="469" name="Google Shape;469;ge3975c78f2_1_33"/>
          <p:cNvPicPr preferRelativeResize="0"/>
          <p:nvPr/>
        </p:nvPicPr>
        <p:blipFill>
          <a:blip r:embed="rId3">
            <a:alphaModFix/>
          </a:blip>
          <a:stretch>
            <a:fillRect/>
          </a:stretch>
        </p:blipFill>
        <p:spPr>
          <a:xfrm>
            <a:off x="4514150" y="826925"/>
            <a:ext cx="4395949" cy="4252902"/>
          </a:xfrm>
          <a:prstGeom prst="rect">
            <a:avLst/>
          </a:prstGeom>
          <a:noFill/>
          <a:ln>
            <a:noFill/>
          </a:ln>
        </p:spPr>
      </p:pic>
      <p:pic>
        <p:nvPicPr>
          <p:cNvPr id="470" name="Google Shape;470;ge3975c78f2_1_33"/>
          <p:cNvPicPr preferRelativeResize="0"/>
          <p:nvPr/>
        </p:nvPicPr>
        <p:blipFill>
          <a:blip r:embed="rId4">
            <a:alphaModFix/>
          </a:blip>
          <a:stretch>
            <a:fillRect/>
          </a:stretch>
        </p:blipFill>
        <p:spPr>
          <a:xfrm>
            <a:off x="152400" y="1442062"/>
            <a:ext cx="3317625" cy="3170925"/>
          </a:xfrm>
          <a:prstGeom prst="rect">
            <a:avLst/>
          </a:prstGeom>
          <a:noFill/>
          <a:ln>
            <a:noFill/>
          </a:ln>
        </p:spPr>
      </p:pic>
      <p:sp>
        <p:nvSpPr>
          <p:cNvPr id="471" name="Google Shape;471;ge3975c78f2_1_33"/>
          <p:cNvSpPr/>
          <p:nvPr/>
        </p:nvSpPr>
        <p:spPr>
          <a:xfrm>
            <a:off x="3615588" y="2741675"/>
            <a:ext cx="600600" cy="3057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d8dff43534_0_17"/>
          <p:cNvSpPr txBox="1"/>
          <p:nvPr>
            <p:ph type="title"/>
          </p:nvPr>
        </p:nvSpPr>
        <p:spPr>
          <a:xfrm>
            <a:off x="1131188" y="363475"/>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Metodología  </a:t>
            </a:r>
            <a:endParaRPr b="1"/>
          </a:p>
        </p:txBody>
      </p:sp>
      <p:pic>
        <p:nvPicPr>
          <p:cNvPr descr="Logotipo PUCP - PUCP | Portal de Comunicación Institucional" id="164" name="Google Shape;164;gd8dff43534_0_17"/>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165" name="Google Shape;165;gd8dff43534_0_17"/>
          <p:cNvSpPr txBox="1"/>
          <p:nvPr/>
        </p:nvSpPr>
        <p:spPr>
          <a:xfrm>
            <a:off x="282175" y="4820400"/>
            <a:ext cx="8645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solidFill>
                  <a:schemeClr val="lt1"/>
                </a:solidFill>
              </a:rPr>
              <a:t>Fuente:  </a:t>
            </a:r>
            <a:r>
              <a:rPr lang="es" sz="900">
                <a:solidFill>
                  <a:schemeClr val="lt1"/>
                </a:solidFill>
              </a:rPr>
              <a:t>https://towardsdatascience.com/crisp-dm-ready-for-machine-learning-projects-2aad9172056a</a:t>
            </a:r>
            <a:endParaRPr sz="900">
              <a:solidFill>
                <a:schemeClr val="lt1"/>
              </a:solidFill>
            </a:endParaRPr>
          </a:p>
        </p:txBody>
      </p:sp>
      <p:grpSp>
        <p:nvGrpSpPr>
          <p:cNvPr id="166" name="Google Shape;166;gd8dff43534_0_17"/>
          <p:cNvGrpSpPr/>
          <p:nvPr/>
        </p:nvGrpSpPr>
        <p:grpSpPr>
          <a:xfrm>
            <a:off x="4823963" y="1457215"/>
            <a:ext cx="4028287" cy="3031280"/>
            <a:chOff x="4823963" y="1533415"/>
            <a:chExt cx="4028287" cy="3031280"/>
          </a:xfrm>
        </p:grpSpPr>
        <p:grpSp>
          <p:nvGrpSpPr>
            <p:cNvPr id="167" name="Google Shape;167;gd8dff43534_0_17"/>
            <p:cNvGrpSpPr/>
            <p:nvPr/>
          </p:nvGrpSpPr>
          <p:grpSpPr>
            <a:xfrm>
              <a:off x="4824064" y="3566268"/>
              <a:ext cx="4028187" cy="998427"/>
              <a:chOff x="1593000" y="2322544"/>
              <a:chExt cx="5957975" cy="643524"/>
            </a:xfrm>
          </p:grpSpPr>
          <p:sp>
            <p:nvSpPr>
              <p:cNvPr id="168" name="Google Shape;168;gd8dff43534_0_1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d8dff43534_0_17"/>
              <p:cNvSpPr/>
              <p:nvPr/>
            </p:nvSpPr>
            <p:spPr>
              <a:xfrm flipH="1">
                <a:off x="2283049" y="2322576"/>
                <a:ext cx="1354200" cy="642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d8dff43534_0_17"/>
              <p:cNvSpPr/>
              <p:nvPr/>
            </p:nvSpPr>
            <p:spPr>
              <a:xfrm rot="-5400000">
                <a:off x="3084151" y="2136393"/>
                <a:ext cx="643377" cy="1015752"/>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d8dff43534_0_17"/>
              <p:cNvSpPr/>
              <p:nvPr/>
            </p:nvSpPr>
            <p:spPr>
              <a:xfrm>
                <a:off x="2223412" y="2442990"/>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100">
                    <a:solidFill>
                      <a:srgbClr val="FFFFFF"/>
                    </a:solidFill>
                    <a:latin typeface="Roboto Medium"/>
                    <a:ea typeface="Roboto Medium"/>
                    <a:cs typeface="Roboto Medium"/>
                    <a:sym typeface="Roboto Medium"/>
                  </a:rPr>
                  <a:t>Optimización de modelos</a:t>
                </a:r>
                <a:endParaRPr sz="1100">
                  <a:solidFill>
                    <a:srgbClr val="FFFFFF"/>
                  </a:solidFill>
                  <a:latin typeface="Roboto"/>
                  <a:ea typeface="Roboto"/>
                  <a:cs typeface="Roboto"/>
                  <a:sym typeface="Roboto"/>
                </a:endParaRPr>
              </a:p>
            </p:txBody>
          </p:sp>
          <p:sp>
            <p:nvSpPr>
              <p:cNvPr id="172" name="Google Shape;172;gd8dff43534_0_17"/>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d8dff43534_0_17"/>
              <p:cNvSpPr/>
              <p:nvPr/>
            </p:nvSpPr>
            <p:spPr>
              <a:xfrm>
                <a:off x="1593017" y="2322581"/>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74" name="Google Shape;174;gd8dff43534_0_17"/>
              <p:cNvSpPr/>
              <p:nvPr/>
            </p:nvSpPr>
            <p:spPr>
              <a:xfrm>
                <a:off x="3846280" y="2322544"/>
                <a:ext cx="3413700" cy="642300"/>
              </a:xfrm>
              <a:prstGeom prst="rect">
                <a:avLst/>
              </a:prstGeom>
              <a:noFill/>
              <a:ln>
                <a:noFill/>
              </a:ln>
            </p:spPr>
            <p:txBody>
              <a:bodyPr anchorCtr="0" anchor="ctr" bIns="91425" lIns="91425" spcFirstLastPara="1" rIns="91425" wrap="square" tIns="91425">
                <a:noAutofit/>
              </a:bodyPr>
              <a:lstStyle/>
              <a:p>
                <a:pPr indent="-292100" lvl="0" marL="457200" marR="0" rtl="0" algn="l">
                  <a:lnSpc>
                    <a:spcPct val="115000"/>
                  </a:lnSpc>
                  <a:spcBef>
                    <a:spcPts val="0"/>
                  </a:spcBef>
                  <a:spcAft>
                    <a:spcPts val="0"/>
                  </a:spcAft>
                  <a:buClr>
                    <a:srgbClr val="1B786E"/>
                  </a:buClr>
                  <a:buSzPts val="1000"/>
                  <a:buFont typeface="Roboto"/>
                  <a:buChar char="●"/>
                </a:pPr>
                <a:r>
                  <a:rPr lang="es" sz="1000">
                    <a:solidFill>
                      <a:srgbClr val="1B786E"/>
                    </a:solidFill>
                    <a:latin typeface="Roboto"/>
                    <a:ea typeface="Roboto"/>
                    <a:cs typeface="Roboto"/>
                    <a:sym typeface="Roboto"/>
                  </a:rPr>
                  <a:t>Grid Search Cross Validation</a:t>
                </a:r>
                <a:endParaRPr sz="1000">
                  <a:solidFill>
                    <a:srgbClr val="1B786E"/>
                  </a:solidFill>
                  <a:latin typeface="Roboto"/>
                  <a:ea typeface="Roboto"/>
                  <a:cs typeface="Roboto"/>
                  <a:sym typeface="Roboto"/>
                </a:endParaRPr>
              </a:p>
              <a:p>
                <a:pPr indent="-292100" lvl="0" marL="457200" marR="0" rtl="0" algn="l">
                  <a:lnSpc>
                    <a:spcPct val="115000"/>
                  </a:lnSpc>
                  <a:spcBef>
                    <a:spcPts val="0"/>
                  </a:spcBef>
                  <a:spcAft>
                    <a:spcPts val="0"/>
                  </a:spcAft>
                  <a:buClr>
                    <a:srgbClr val="1B786E"/>
                  </a:buClr>
                  <a:buSzPts val="1000"/>
                  <a:buFont typeface="Roboto"/>
                  <a:buChar char="●"/>
                </a:pPr>
                <a:r>
                  <a:rPr lang="es" sz="1000">
                    <a:solidFill>
                      <a:srgbClr val="1B786E"/>
                    </a:solidFill>
                    <a:latin typeface="Roboto"/>
                    <a:ea typeface="Roboto"/>
                    <a:cs typeface="Roboto"/>
                    <a:sym typeface="Roboto"/>
                  </a:rPr>
                  <a:t>K-Fold Validation</a:t>
                </a:r>
                <a:endParaRPr sz="1100">
                  <a:solidFill>
                    <a:srgbClr val="1B786E"/>
                  </a:solidFill>
                  <a:latin typeface="Roboto"/>
                  <a:ea typeface="Roboto"/>
                  <a:cs typeface="Roboto"/>
                  <a:sym typeface="Roboto"/>
                </a:endParaRPr>
              </a:p>
            </p:txBody>
          </p:sp>
        </p:grpSp>
        <p:grpSp>
          <p:nvGrpSpPr>
            <p:cNvPr id="175" name="Google Shape;175;gd8dff43534_0_17"/>
            <p:cNvGrpSpPr/>
            <p:nvPr/>
          </p:nvGrpSpPr>
          <p:grpSpPr>
            <a:xfrm>
              <a:off x="4823975" y="2549855"/>
              <a:ext cx="4027960" cy="998390"/>
              <a:chOff x="1593012" y="2322552"/>
              <a:chExt cx="5701288" cy="643500"/>
            </a:xfrm>
          </p:grpSpPr>
          <p:sp>
            <p:nvSpPr>
              <p:cNvPr id="176" name="Google Shape;176;gd8dff43534_0_17"/>
              <p:cNvSpPr/>
              <p:nvPr/>
            </p:nvSpPr>
            <p:spPr>
              <a:xfrm>
                <a:off x="3471558" y="2322552"/>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d8dff43534_0_17"/>
              <p:cNvSpPr/>
              <p:nvPr/>
            </p:nvSpPr>
            <p:spPr>
              <a:xfrm flipH="1">
                <a:off x="2125121" y="2322581"/>
                <a:ext cx="1409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d8dff43534_0_17"/>
              <p:cNvSpPr/>
              <p:nvPr/>
            </p:nvSpPr>
            <p:spPr>
              <a:xfrm rot="-5400000">
                <a:off x="3074828" y="2264315"/>
                <a:ext cx="643345" cy="759843"/>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d8dff43534_0_17"/>
              <p:cNvSpPr/>
              <p:nvPr/>
            </p:nvSpPr>
            <p:spPr>
              <a:xfrm>
                <a:off x="2282929" y="2396350"/>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FFFFFF"/>
                    </a:solidFill>
                    <a:latin typeface="Roboto Medium"/>
                    <a:ea typeface="Roboto Medium"/>
                    <a:cs typeface="Roboto Medium"/>
                    <a:sym typeface="Roboto Medium"/>
                  </a:rPr>
                  <a:t>Métricas de evaluación</a:t>
                </a:r>
                <a:endParaRPr sz="1200">
                  <a:solidFill>
                    <a:srgbClr val="FFFFFF"/>
                  </a:solidFill>
                  <a:latin typeface="Roboto"/>
                  <a:ea typeface="Roboto"/>
                  <a:cs typeface="Roboto"/>
                  <a:sym typeface="Roboto"/>
                </a:endParaRPr>
              </a:p>
            </p:txBody>
          </p:sp>
          <p:sp>
            <p:nvSpPr>
              <p:cNvPr id="180" name="Google Shape;180;gd8dff43534_0_17"/>
              <p:cNvSpPr/>
              <p:nvPr/>
            </p:nvSpPr>
            <p:spPr>
              <a:xfrm>
                <a:off x="1593012" y="2322565"/>
                <a:ext cx="6348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d8dff43534_0_17"/>
              <p:cNvSpPr/>
              <p:nvPr/>
            </p:nvSpPr>
            <p:spPr>
              <a:xfrm>
                <a:off x="3672700" y="2323154"/>
                <a:ext cx="3621600" cy="642300"/>
              </a:xfrm>
              <a:prstGeom prst="rect">
                <a:avLst/>
              </a:prstGeom>
              <a:noFill/>
              <a:ln>
                <a:noFill/>
              </a:ln>
            </p:spPr>
            <p:txBody>
              <a:bodyPr anchorCtr="0" anchor="ctr" bIns="91425" lIns="91425" spcFirstLastPara="1" rIns="91425" wrap="square" tIns="91425">
                <a:noAutofit/>
              </a:bodyPr>
              <a:lstStyle/>
              <a:p>
                <a:pPr indent="-292100" lvl="0" marL="457200" marR="0" rtl="0" algn="l">
                  <a:lnSpc>
                    <a:spcPct val="115000"/>
                  </a:lnSpc>
                  <a:spcBef>
                    <a:spcPts val="0"/>
                  </a:spcBef>
                  <a:spcAft>
                    <a:spcPts val="0"/>
                  </a:spcAft>
                  <a:buClr>
                    <a:srgbClr val="1B786E"/>
                  </a:buClr>
                  <a:buSzPts val="1000"/>
                  <a:buFont typeface="Roboto"/>
                  <a:buChar char="●"/>
                </a:pPr>
                <a:r>
                  <a:rPr lang="es" sz="1000">
                    <a:solidFill>
                      <a:srgbClr val="1B786E"/>
                    </a:solidFill>
                    <a:latin typeface="Roboto"/>
                    <a:ea typeface="Roboto"/>
                    <a:cs typeface="Roboto"/>
                    <a:sym typeface="Roboto"/>
                  </a:rPr>
                  <a:t>Accuracy</a:t>
                </a:r>
                <a:endParaRPr sz="1000">
                  <a:solidFill>
                    <a:srgbClr val="1B786E"/>
                  </a:solidFill>
                  <a:latin typeface="Roboto"/>
                  <a:ea typeface="Roboto"/>
                  <a:cs typeface="Roboto"/>
                  <a:sym typeface="Roboto"/>
                </a:endParaRPr>
              </a:p>
              <a:p>
                <a:pPr indent="-292100" lvl="0" marL="457200" marR="0" rtl="0" algn="l">
                  <a:lnSpc>
                    <a:spcPct val="115000"/>
                  </a:lnSpc>
                  <a:spcBef>
                    <a:spcPts val="0"/>
                  </a:spcBef>
                  <a:spcAft>
                    <a:spcPts val="0"/>
                  </a:spcAft>
                  <a:buClr>
                    <a:srgbClr val="1B786E"/>
                  </a:buClr>
                  <a:buSzPts val="1000"/>
                  <a:buFont typeface="Roboto"/>
                  <a:buChar char="●"/>
                </a:pPr>
                <a:r>
                  <a:rPr lang="es" sz="1000">
                    <a:solidFill>
                      <a:srgbClr val="1B786E"/>
                    </a:solidFill>
                    <a:latin typeface="Roboto"/>
                    <a:ea typeface="Roboto"/>
                    <a:cs typeface="Roboto"/>
                    <a:sym typeface="Roboto"/>
                  </a:rPr>
                  <a:t>F1-Score</a:t>
                </a:r>
                <a:endParaRPr sz="1000">
                  <a:solidFill>
                    <a:srgbClr val="1B786E"/>
                  </a:solidFill>
                  <a:latin typeface="Roboto"/>
                  <a:ea typeface="Roboto"/>
                  <a:cs typeface="Roboto"/>
                  <a:sym typeface="Roboto"/>
                </a:endParaRPr>
              </a:p>
              <a:p>
                <a:pPr indent="-292100" lvl="0" marL="457200" marR="0" rtl="0" algn="l">
                  <a:lnSpc>
                    <a:spcPct val="115000"/>
                  </a:lnSpc>
                  <a:spcBef>
                    <a:spcPts val="0"/>
                  </a:spcBef>
                  <a:spcAft>
                    <a:spcPts val="0"/>
                  </a:spcAft>
                  <a:buClr>
                    <a:srgbClr val="1B786E"/>
                  </a:buClr>
                  <a:buSzPts val="1000"/>
                  <a:buFont typeface="Roboto"/>
                  <a:buChar char="●"/>
                </a:pPr>
                <a:r>
                  <a:rPr lang="es" sz="1000">
                    <a:solidFill>
                      <a:srgbClr val="1B786E"/>
                    </a:solidFill>
                    <a:latin typeface="Roboto"/>
                    <a:ea typeface="Roboto"/>
                    <a:cs typeface="Roboto"/>
                    <a:sym typeface="Roboto"/>
                  </a:rPr>
                  <a:t>Área bajo de la curva ROC</a:t>
                </a:r>
                <a:endParaRPr sz="1000">
                  <a:solidFill>
                    <a:srgbClr val="1B786E"/>
                  </a:solidFill>
                  <a:latin typeface="Roboto"/>
                  <a:ea typeface="Roboto"/>
                  <a:cs typeface="Roboto"/>
                  <a:sym typeface="Roboto"/>
                </a:endParaRPr>
              </a:p>
              <a:p>
                <a:pPr indent="-292100" lvl="0" marL="457200" marR="0" rtl="0" algn="l">
                  <a:lnSpc>
                    <a:spcPct val="115000"/>
                  </a:lnSpc>
                  <a:spcBef>
                    <a:spcPts val="0"/>
                  </a:spcBef>
                  <a:spcAft>
                    <a:spcPts val="0"/>
                  </a:spcAft>
                  <a:buClr>
                    <a:srgbClr val="1B786E"/>
                  </a:buClr>
                  <a:buSzPts val="1000"/>
                  <a:buFont typeface="Roboto"/>
                  <a:buChar char="●"/>
                </a:pPr>
                <a:r>
                  <a:rPr lang="es" sz="1000">
                    <a:solidFill>
                      <a:srgbClr val="1B786E"/>
                    </a:solidFill>
                    <a:latin typeface="Roboto"/>
                    <a:ea typeface="Roboto"/>
                    <a:cs typeface="Roboto"/>
                    <a:sym typeface="Roboto"/>
                  </a:rPr>
                  <a:t>Type I - error</a:t>
                </a:r>
                <a:endParaRPr sz="900">
                  <a:solidFill>
                    <a:srgbClr val="1B786E"/>
                  </a:solidFill>
                  <a:latin typeface="Roboto"/>
                  <a:ea typeface="Roboto"/>
                  <a:cs typeface="Roboto"/>
                  <a:sym typeface="Roboto"/>
                </a:endParaRPr>
              </a:p>
            </p:txBody>
          </p:sp>
        </p:grpSp>
        <p:sp>
          <p:nvSpPr>
            <p:cNvPr id="182" name="Google Shape;182;gd8dff43534_0_17"/>
            <p:cNvSpPr/>
            <p:nvPr/>
          </p:nvSpPr>
          <p:spPr>
            <a:xfrm>
              <a:off x="4824063" y="2550538"/>
              <a:ext cx="466500" cy="9969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FFFFFF"/>
                  </a:solidFill>
                  <a:latin typeface="Roboto Thin"/>
                  <a:ea typeface="Roboto Thin"/>
                  <a:cs typeface="Roboto Thin"/>
                  <a:sym typeface="Roboto Thin"/>
                </a:rPr>
                <a:t>02</a:t>
              </a:r>
              <a:endParaRPr sz="2000">
                <a:solidFill>
                  <a:srgbClr val="FFFFFF"/>
                </a:solidFill>
                <a:latin typeface="Roboto Thin"/>
                <a:ea typeface="Roboto Thin"/>
                <a:cs typeface="Roboto Thin"/>
                <a:sym typeface="Roboto Thin"/>
              </a:endParaRPr>
            </a:p>
          </p:txBody>
        </p:sp>
        <p:sp>
          <p:nvSpPr>
            <p:cNvPr id="183" name="Google Shape;183;gd8dff43534_0_17"/>
            <p:cNvSpPr/>
            <p:nvPr/>
          </p:nvSpPr>
          <p:spPr>
            <a:xfrm>
              <a:off x="4824063" y="1534901"/>
              <a:ext cx="466500" cy="9969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FFFFFF"/>
                  </a:solidFill>
                  <a:latin typeface="Roboto Thin"/>
                  <a:ea typeface="Roboto Thin"/>
                  <a:cs typeface="Roboto Thin"/>
                  <a:sym typeface="Roboto Thin"/>
                </a:rPr>
                <a:t>01</a:t>
              </a:r>
              <a:endParaRPr sz="2000">
                <a:solidFill>
                  <a:srgbClr val="FFFFFF"/>
                </a:solidFill>
                <a:latin typeface="Roboto Thin"/>
                <a:ea typeface="Roboto Thin"/>
                <a:cs typeface="Roboto Thin"/>
                <a:sym typeface="Roboto Thin"/>
              </a:endParaRPr>
            </a:p>
          </p:txBody>
        </p:sp>
        <p:sp>
          <p:nvSpPr>
            <p:cNvPr id="184" name="Google Shape;184;gd8dff43534_0_17"/>
            <p:cNvSpPr/>
            <p:nvPr/>
          </p:nvSpPr>
          <p:spPr>
            <a:xfrm>
              <a:off x="6267690" y="1533415"/>
              <a:ext cx="2584460" cy="99839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d8dff43534_0_17"/>
            <p:cNvSpPr/>
            <p:nvPr/>
          </p:nvSpPr>
          <p:spPr>
            <a:xfrm flipH="1">
              <a:off x="5290524" y="1533428"/>
              <a:ext cx="953301" cy="996994"/>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d8dff43534_0_17"/>
            <p:cNvSpPr/>
            <p:nvPr/>
          </p:nvSpPr>
          <p:spPr>
            <a:xfrm rot="-5400000">
              <a:off x="5609881" y="1775638"/>
              <a:ext cx="998150" cy="513730"/>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d8dff43534_0_17"/>
            <p:cNvSpPr/>
            <p:nvPr/>
          </p:nvSpPr>
          <p:spPr>
            <a:xfrm>
              <a:off x="5330785" y="1653475"/>
              <a:ext cx="1312107" cy="769389"/>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FFFFFF"/>
                  </a:solidFill>
                  <a:latin typeface="Roboto Medium"/>
                  <a:ea typeface="Roboto Medium"/>
                  <a:cs typeface="Roboto Medium"/>
                  <a:sym typeface="Roboto Medium"/>
                </a:rPr>
                <a:t>Modelos predictivos</a:t>
              </a:r>
              <a:endParaRPr sz="1200">
                <a:solidFill>
                  <a:srgbClr val="FFFFFF"/>
                </a:solidFill>
                <a:latin typeface="Roboto"/>
                <a:ea typeface="Roboto"/>
                <a:cs typeface="Roboto"/>
                <a:sym typeface="Roboto"/>
              </a:endParaRPr>
            </a:p>
          </p:txBody>
        </p:sp>
        <p:sp>
          <p:nvSpPr>
            <p:cNvPr id="188" name="Google Shape;188;gd8dff43534_0_17"/>
            <p:cNvSpPr/>
            <p:nvPr/>
          </p:nvSpPr>
          <p:spPr>
            <a:xfrm>
              <a:off x="4823963" y="1533415"/>
              <a:ext cx="466509" cy="996528"/>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d8dff43534_0_17"/>
            <p:cNvSpPr/>
            <p:nvPr/>
          </p:nvSpPr>
          <p:spPr>
            <a:xfrm>
              <a:off x="6324125" y="1535225"/>
              <a:ext cx="2527800" cy="996600"/>
            </a:xfrm>
            <a:prstGeom prst="rect">
              <a:avLst/>
            </a:prstGeom>
            <a:noFill/>
            <a:ln>
              <a:noFill/>
            </a:ln>
          </p:spPr>
          <p:txBody>
            <a:bodyPr anchorCtr="0" anchor="ctr" bIns="91425" lIns="91425" spcFirstLastPara="1" rIns="91425" wrap="square" tIns="91425">
              <a:noAutofit/>
            </a:bodyPr>
            <a:lstStyle/>
            <a:p>
              <a:pPr indent="-292100" lvl="0" marL="457200" marR="0" rtl="0" algn="l">
                <a:lnSpc>
                  <a:spcPct val="115000"/>
                </a:lnSpc>
                <a:spcBef>
                  <a:spcPts val="0"/>
                </a:spcBef>
                <a:spcAft>
                  <a:spcPts val="0"/>
                </a:spcAft>
                <a:buClr>
                  <a:srgbClr val="1B786E"/>
                </a:buClr>
                <a:buSzPts val="1000"/>
                <a:buFont typeface="Roboto"/>
                <a:buChar char="●"/>
              </a:pPr>
              <a:r>
                <a:rPr lang="es" sz="1000">
                  <a:solidFill>
                    <a:srgbClr val="1B786E"/>
                  </a:solidFill>
                  <a:latin typeface="Roboto"/>
                  <a:ea typeface="Roboto"/>
                  <a:cs typeface="Roboto"/>
                  <a:sym typeface="Roboto"/>
                </a:rPr>
                <a:t>Decision Tree (DT)</a:t>
              </a:r>
              <a:endParaRPr sz="1000">
                <a:solidFill>
                  <a:srgbClr val="1B786E"/>
                </a:solidFill>
                <a:latin typeface="Roboto"/>
                <a:ea typeface="Roboto"/>
                <a:cs typeface="Roboto"/>
                <a:sym typeface="Roboto"/>
              </a:endParaRPr>
            </a:p>
            <a:p>
              <a:pPr indent="-292100" lvl="0" marL="457200" marR="0" rtl="0" algn="l">
                <a:lnSpc>
                  <a:spcPct val="115000"/>
                </a:lnSpc>
                <a:spcBef>
                  <a:spcPts val="0"/>
                </a:spcBef>
                <a:spcAft>
                  <a:spcPts val="0"/>
                </a:spcAft>
                <a:buClr>
                  <a:srgbClr val="1B786E"/>
                </a:buClr>
                <a:buSzPts val="1000"/>
                <a:buFont typeface="Roboto"/>
                <a:buChar char="●"/>
              </a:pPr>
              <a:r>
                <a:rPr lang="es" sz="1000">
                  <a:solidFill>
                    <a:srgbClr val="1B786E"/>
                  </a:solidFill>
                  <a:latin typeface="Roboto"/>
                  <a:ea typeface="Roboto"/>
                  <a:cs typeface="Roboto"/>
                  <a:sym typeface="Roboto"/>
                </a:rPr>
                <a:t>Logistic Regression (LR)</a:t>
              </a:r>
              <a:endParaRPr sz="1000">
                <a:solidFill>
                  <a:srgbClr val="1B786E"/>
                </a:solidFill>
                <a:latin typeface="Roboto"/>
                <a:ea typeface="Roboto"/>
                <a:cs typeface="Roboto"/>
                <a:sym typeface="Roboto"/>
              </a:endParaRPr>
            </a:p>
            <a:p>
              <a:pPr indent="-292100" lvl="0" marL="457200" marR="0" rtl="0" algn="l">
                <a:lnSpc>
                  <a:spcPct val="115000"/>
                </a:lnSpc>
                <a:spcBef>
                  <a:spcPts val="0"/>
                </a:spcBef>
                <a:spcAft>
                  <a:spcPts val="0"/>
                </a:spcAft>
                <a:buClr>
                  <a:srgbClr val="1B786E"/>
                </a:buClr>
                <a:buSzPts val="1000"/>
                <a:buFont typeface="Roboto"/>
                <a:buChar char="●"/>
              </a:pPr>
              <a:r>
                <a:rPr lang="es" sz="1000">
                  <a:solidFill>
                    <a:srgbClr val="1B786E"/>
                  </a:solidFill>
                  <a:latin typeface="Roboto"/>
                  <a:ea typeface="Roboto"/>
                  <a:cs typeface="Roboto"/>
                  <a:sym typeface="Roboto"/>
                </a:rPr>
                <a:t>Random Forest (RF)</a:t>
              </a:r>
              <a:endParaRPr sz="1000">
                <a:solidFill>
                  <a:srgbClr val="1B786E"/>
                </a:solidFill>
                <a:latin typeface="Roboto"/>
                <a:ea typeface="Roboto"/>
                <a:cs typeface="Roboto"/>
                <a:sym typeface="Roboto"/>
              </a:endParaRPr>
            </a:p>
            <a:p>
              <a:pPr indent="-292100" lvl="0" marL="457200" marR="0" rtl="0" algn="l">
                <a:lnSpc>
                  <a:spcPct val="115000"/>
                </a:lnSpc>
                <a:spcBef>
                  <a:spcPts val="0"/>
                </a:spcBef>
                <a:spcAft>
                  <a:spcPts val="0"/>
                </a:spcAft>
                <a:buClr>
                  <a:srgbClr val="1B786E"/>
                </a:buClr>
                <a:buSzPts val="1000"/>
                <a:buFont typeface="Roboto"/>
                <a:buChar char="●"/>
              </a:pPr>
              <a:r>
                <a:rPr lang="es" sz="1000">
                  <a:solidFill>
                    <a:srgbClr val="1B786E"/>
                  </a:solidFill>
                  <a:latin typeface="Roboto"/>
                  <a:ea typeface="Roboto"/>
                  <a:cs typeface="Roboto"/>
                  <a:sym typeface="Roboto"/>
                </a:rPr>
                <a:t>XGBoost Classifier (XGB)</a:t>
              </a:r>
              <a:endParaRPr sz="1000">
                <a:solidFill>
                  <a:srgbClr val="1B786E"/>
                </a:solidFill>
                <a:latin typeface="Roboto"/>
                <a:ea typeface="Roboto"/>
                <a:cs typeface="Roboto"/>
                <a:sym typeface="Roboto"/>
              </a:endParaRPr>
            </a:p>
            <a:p>
              <a:pPr indent="-292100" lvl="0" marL="457200" marR="0" rtl="0" algn="l">
                <a:lnSpc>
                  <a:spcPct val="115000"/>
                </a:lnSpc>
                <a:spcBef>
                  <a:spcPts val="0"/>
                </a:spcBef>
                <a:spcAft>
                  <a:spcPts val="0"/>
                </a:spcAft>
                <a:buClr>
                  <a:srgbClr val="1B786E"/>
                </a:buClr>
                <a:buSzPts val="1000"/>
                <a:buFont typeface="Roboto"/>
                <a:buChar char="●"/>
              </a:pPr>
              <a:r>
                <a:rPr lang="es" sz="1000">
                  <a:solidFill>
                    <a:srgbClr val="1B786E"/>
                  </a:solidFill>
                  <a:latin typeface="Roboto"/>
                  <a:ea typeface="Roboto"/>
                  <a:cs typeface="Roboto"/>
                  <a:sym typeface="Roboto"/>
                </a:rPr>
                <a:t>Support vector machines (SVM) - Genetic Algorithm</a:t>
              </a:r>
              <a:endParaRPr sz="700">
                <a:solidFill>
                  <a:srgbClr val="1B786E"/>
                </a:solidFill>
                <a:latin typeface="Roboto"/>
                <a:ea typeface="Roboto"/>
                <a:cs typeface="Roboto"/>
                <a:sym typeface="Roboto"/>
              </a:endParaRPr>
            </a:p>
          </p:txBody>
        </p:sp>
        <p:sp>
          <p:nvSpPr>
            <p:cNvPr id="190" name="Google Shape;190;gd8dff43534_0_17"/>
            <p:cNvSpPr/>
            <p:nvPr/>
          </p:nvSpPr>
          <p:spPr>
            <a:xfrm>
              <a:off x="4824063" y="1534901"/>
              <a:ext cx="466500" cy="9969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FFFFFF"/>
                  </a:solidFill>
                  <a:latin typeface="Roboto Thin"/>
                  <a:ea typeface="Roboto Thin"/>
                  <a:cs typeface="Roboto Thin"/>
                  <a:sym typeface="Roboto Thin"/>
                </a:rPr>
                <a:t>01</a:t>
              </a:r>
              <a:endParaRPr sz="2000">
                <a:solidFill>
                  <a:srgbClr val="FFFFFF"/>
                </a:solidFill>
                <a:latin typeface="Roboto Thin"/>
                <a:ea typeface="Roboto Thin"/>
                <a:cs typeface="Roboto Thin"/>
                <a:sym typeface="Roboto Thin"/>
              </a:endParaRPr>
            </a:p>
          </p:txBody>
        </p:sp>
      </p:grpSp>
      <p:sp>
        <p:nvSpPr>
          <p:cNvPr id="191" name="Google Shape;191;gd8dff43534_0_17"/>
          <p:cNvSpPr/>
          <p:nvPr/>
        </p:nvSpPr>
        <p:spPr>
          <a:xfrm>
            <a:off x="4097950" y="3259325"/>
            <a:ext cx="647100" cy="8517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d8dff43534_0_17"/>
          <p:cNvSpPr/>
          <p:nvPr/>
        </p:nvSpPr>
        <p:spPr>
          <a:xfrm>
            <a:off x="4097950" y="3301315"/>
            <a:ext cx="647100" cy="91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d8dff43534_0_17"/>
          <p:cNvSpPr/>
          <p:nvPr/>
        </p:nvSpPr>
        <p:spPr>
          <a:xfrm>
            <a:off x="8784000" y="4783500"/>
            <a:ext cx="3600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pic>
        <p:nvPicPr>
          <p:cNvPr id="194" name="Google Shape;194;gd8dff43534_0_17"/>
          <p:cNvPicPr preferRelativeResize="0"/>
          <p:nvPr/>
        </p:nvPicPr>
        <p:blipFill>
          <a:blip r:embed="rId4">
            <a:alphaModFix/>
          </a:blip>
          <a:stretch>
            <a:fillRect/>
          </a:stretch>
        </p:blipFill>
        <p:spPr>
          <a:xfrm>
            <a:off x="446315" y="1252900"/>
            <a:ext cx="3502062" cy="3508925"/>
          </a:xfrm>
          <a:prstGeom prst="rect">
            <a:avLst/>
          </a:prstGeom>
          <a:noFill/>
          <a:ln>
            <a:noFill/>
          </a:ln>
        </p:spPr>
      </p:pic>
      <p:sp>
        <p:nvSpPr>
          <p:cNvPr id="195" name="Google Shape;195;gd8dff43534_0_17"/>
          <p:cNvSpPr/>
          <p:nvPr/>
        </p:nvSpPr>
        <p:spPr>
          <a:xfrm>
            <a:off x="1131200" y="1838125"/>
            <a:ext cx="876300" cy="323100"/>
          </a:xfrm>
          <a:prstGeom prst="roundRect">
            <a:avLst>
              <a:gd fmla="val 16667" name="adj"/>
            </a:avLst>
          </a:prstGeom>
          <a:solidFill>
            <a:srgbClr val="BABEBB">
              <a:alpha val="745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pic>
        <p:nvPicPr>
          <p:cNvPr id="196" name="Google Shape;196;gd8dff43534_0_17"/>
          <p:cNvPicPr preferRelativeResize="0"/>
          <p:nvPr/>
        </p:nvPicPr>
        <p:blipFill>
          <a:blip r:embed="rId5">
            <a:alphaModFix/>
          </a:blip>
          <a:stretch>
            <a:fillRect/>
          </a:stretch>
        </p:blipFill>
        <p:spPr>
          <a:xfrm>
            <a:off x="446325" y="1252900"/>
            <a:ext cx="1038025" cy="204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e3860b2df5_0_7"/>
          <p:cNvSpPr/>
          <p:nvPr/>
        </p:nvSpPr>
        <p:spPr>
          <a:xfrm>
            <a:off x="2993200" y="433750"/>
            <a:ext cx="449400" cy="481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e3860b2df5_0_7"/>
          <p:cNvSpPr txBox="1"/>
          <p:nvPr>
            <p:ph type="title"/>
          </p:nvPr>
        </p:nvSpPr>
        <p:spPr>
          <a:xfrm>
            <a:off x="870238" y="415975"/>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Git Hub</a:t>
            </a:r>
            <a:endParaRPr b="1"/>
          </a:p>
        </p:txBody>
      </p:sp>
      <p:pic>
        <p:nvPicPr>
          <p:cNvPr descr="Logotipo PUCP - PUCP | Portal de Comunicación Institucional" id="203" name="Google Shape;203;ge3860b2df5_0_7"/>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204" name="Google Shape;204;ge3860b2df5_0_7"/>
          <p:cNvSpPr txBox="1"/>
          <p:nvPr/>
        </p:nvSpPr>
        <p:spPr>
          <a:xfrm>
            <a:off x="282175" y="4820400"/>
            <a:ext cx="8645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solidFill>
                  <a:schemeClr val="lt1"/>
                </a:solidFill>
              </a:rPr>
              <a:t>Repositorio en GitHub</a:t>
            </a:r>
            <a:r>
              <a:rPr lang="es" sz="900">
                <a:solidFill>
                  <a:schemeClr val="lt1"/>
                </a:solidFill>
              </a:rPr>
              <a:t>: </a:t>
            </a:r>
            <a:r>
              <a:rPr lang="es" sz="900">
                <a:solidFill>
                  <a:schemeClr val="lt1"/>
                </a:solidFill>
              </a:rPr>
              <a:t>https://github.com/Project-ML-PUCP/BankruptcyTaiwan/</a:t>
            </a:r>
            <a:endParaRPr sz="900">
              <a:solidFill>
                <a:schemeClr val="lt1"/>
              </a:solidFill>
            </a:endParaRPr>
          </a:p>
        </p:txBody>
      </p:sp>
      <p:pic>
        <p:nvPicPr>
          <p:cNvPr id="205" name="Google Shape;205;ge3860b2df5_0_7"/>
          <p:cNvPicPr preferRelativeResize="0"/>
          <p:nvPr/>
        </p:nvPicPr>
        <p:blipFill>
          <a:blip r:embed="rId4">
            <a:alphaModFix/>
          </a:blip>
          <a:stretch>
            <a:fillRect/>
          </a:stretch>
        </p:blipFill>
        <p:spPr>
          <a:xfrm>
            <a:off x="1169750" y="1073250"/>
            <a:ext cx="7520598" cy="3666250"/>
          </a:xfrm>
          <a:prstGeom prst="rect">
            <a:avLst/>
          </a:prstGeom>
          <a:noFill/>
          <a:ln>
            <a:noFill/>
          </a:ln>
        </p:spPr>
      </p:pic>
      <p:pic>
        <p:nvPicPr>
          <p:cNvPr id="206" name="Google Shape;206;ge3860b2df5_0_7"/>
          <p:cNvPicPr preferRelativeResize="0"/>
          <p:nvPr/>
        </p:nvPicPr>
        <p:blipFill>
          <a:blip r:embed="rId5">
            <a:alphaModFix/>
          </a:blip>
          <a:stretch>
            <a:fillRect/>
          </a:stretch>
        </p:blipFill>
        <p:spPr>
          <a:xfrm>
            <a:off x="2959375" y="415975"/>
            <a:ext cx="517050" cy="517050"/>
          </a:xfrm>
          <a:prstGeom prst="rect">
            <a:avLst/>
          </a:prstGeom>
          <a:noFill/>
          <a:ln>
            <a:noFill/>
          </a:ln>
        </p:spPr>
      </p:pic>
      <p:sp>
        <p:nvSpPr>
          <p:cNvPr id="207" name="Google Shape;207;ge3860b2df5_0_7"/>
          <p:cNvSpPr/>
          <p:nvPr/>
        </p:nvSpPr>
        <p:spPr>
          <a:xfrm>
            <a:off x="8784000" y="4783500"/>
            <a:ext cx="3600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
          <p:cNvPicPr preferRelativeResize="0"/>
          <p:nvPr/>
        </p:nvPicPr>
        <p:blipFill>
          <a:blip r:embed="rId3">
            <a:alphaModFix/>
          </a:blip>
          <a:stretch>
            <a:fillRect/>
          </a:stretch>
        </p:blipFill>
        <p:spPr>
          <a:xfrm>
            <a:off x="3453350" y="3456971"/>
            <a:ext cx="5637150" cy="1543975"/>
          </a:xfrm>
          <a:prstGeom prst="rect">
            <a:avLst/>
          </a:prstGeom>
          <a:noFill/>
          <a:ln>
            <a:noFill/>
          </a:ln>
        </p:spPr>
      </p:pic>
      <p:sp>
        <p:nvSpPr>
          <p:cNvPr id="213" name="Google Shape;213;p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2400"/>
              <a:buNone/>
            </a:pPr>
            <a:r>
              <a:rPr b="1" lang="es"/>
              <a:t>Data</a:t>
            </a:r>
            <a:r>
              <a:rPr lang="es"/>
              <a:t> </a:t>
            </a:r>
            <a:r>
              <a:rPr b="1" lang="es"/>
              <a:t>Understanding</a:t>
            </a:r>
            <a:endParaRPr/>
          </a:p>
        </p:txBody>
      </p:sp>
      <p:pic>
        <p:nvPicPr>
          <p:cNvPr descr="Logotipo PUCP - PUCP | Portal de Comunicación Institucional" id="214" name="Google Shape;214;p3"/>
          <p:cNvPicPr preferRelativeResize="0"/>
          <p:nvPr/>
        </p:nvPicPr>
        <p:blipFill rotWithShape="1">
          <a:blip r:embed="rId4">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215" name="Google Shape;215;p3"/>
          <p:cNvSpPr/>
          <p:nvPr/>
        </p:nvSpPr>
        <p:spPr>
          <a:xfrm>
            <a:off x="8784000" y="4783500"/>
            <a:ext cx="3600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pic>
        <p:nvPicPr>
          <p:cNvPr descr="Gifs animados de investigación | Imagenes para diapositivas, Gifs, Gift  animados" id="216" name="Google Shape;216;p3"/>
          <p:cNvPicPr preferRelativeResize="0"/>
          <p:nvPr/>
        </p:nvPicPr>
        <p:blipFill rotWithShape="1">
          <a:blip r:embed="rId5">
            <a:alphaModFix/>
          </a:blip>
          <a:srcRect b="0" l="0" r="0" t="0"/>
          <a:stretch/>
        </p:blipFill>
        <p:spPr>
          <a:xfrm>
            <a:off x="160009" y="2262725"/>
            <a:ext cx="1474409" cy="1761239"/>
          </a:xfrm>
          <a:prstGeom prst="rect">
            <a:avLst/>
          </a:prstGeom>
          <a:noFill/>
          <a:ln>
            <a:noFill/>
          </a:ln>
        </p:spPr>
      </p:pic>
      <p:pic>
        <p:nvPicPr>
          <p:cNvPr id="217" name="Google Shape;217;p3"/>
          <p:cNvPicPr preferRelativeResize="0"/>
          <p:nvPr/>
        </p:nvPicPr>
        <p:blipFill>
          <a:blip r:embed="rId6">
            <a:alphaModFix/>
          </a:blip>
          <a:stretch>
            <a:fillRect/>
          </a:stretch>
        </p:blipFill>
        <p:spPr>
          <a:xfrm>
            <a:off x="5139175" y="643600"/>
            <a:ext cx="2893150" cy="2765225"/>
          </a:xfrm>
          <a:prstGeom prst="rect">
            <a:avLst/>
          </a:prstGeom>
          <a:noFill/>
          <a:ln>
            <a:noFill/>
          </a:ln>
        </p:spPr>
      </p:pic>
      <p:sp>
        <p:nvSpPr>
          <p:cNvPr id="218" name="Google Shape;218;p3"/>
          <p:cNvSpPr txBox="1"/>
          <p:nvPr/>
        </p:nvSpPr>
        <p:spPr>
          <a:xfrm>
            <a:off x="1425900" y="983350"/>
            <a:ext cx="3000000" cy="1121400"/>
          </a:xfrm>
          <a:prstGeom prst="rect">
            <a:avLst/>
          </a:prstGeom>
          <a:noFill/>
          <a:ln>
            <a:noFill/>
          </a:ln>
        </p:spPr>
        <p:txBody>
          <a:bodyPr anchorCtr="0" anchor="ctr" bIns="91425" lIns="91425" spcFirstLastPara="1" rIns="91425" wrap="square" tIns="91425">
            <a:spAutoFit/>
          </a:bodyPr>
          <a:lstStyle/>
          <a:p>
            <a:pPr indent="-304800" lvl="0" marL="457200" rtl="0" algn="just">
              <a:lnSpc>
                <a:spcPct val="135714"/>
              </a:lnSpc>
              <a:spcBef>
                <a:spcPts val="0"/>
              </a:spcBef>
              <a:spcAft>
                <a:spcPts val="0"/>
              </a:spcAft>
              <a:buClr>
                <a:srgbClr val="FFFFFF"/>
              </a:buClr>
              <a:buSzPts val="1200"/>
              <a:buChar char="●"/>
            </a:pPr>
            <a:r>
              <a:rPr lang="es" sz="1200">
                <a:solidFill>
                  <a:srgbClr val="FFFFFF"/>
                </a:solidFill>
              </a:rPr>
              <a:t>Se identificó </a:t>
            </a:r>
            <a:r>
              <a:rPr lang="es" sz="1200">
                <a:solidFill>
                  <a:srgbClr val="FFFFFF"/>
                </a:solidFill>
              </a:rPr>
              <a:t>en la gráfica de correlaciones, que la variable Total_Equity_Growth no es relevante.</a:t>
            </a:r>
            <a:endParaRPr sz="1200">
              <a:solidFill>
                <a:srgbClr val="787878"/>
              </a:solidFill>
              <a:highlight>
                <a:srgbClr val="202020"/>
              </a:highlight>
              <a:latin typeface="Courier New"/>
              <a:ea typeface="Courier New"/>
              <a:cs typeface="Courier New"/>
              <a:sym typeface="Courier New"/>
            </a:endParaRPr>
          </a:p>
        </p:txBody>
      </p:sp>
      <p:sp>
        <p:nvSpPr>
          <p:cNvPr id="219" name="Google Shape;219;p3"/>
          <p:cNvSpPr txBox="1"/>
          <p:nvPr/>
        </p:nvSpPr>
        <p:spPr>
          <a:xfrm>
            <a:off x="1425900" y="2072350"/>
            <a:ext cx="3000000" cy="620100"/>
          </a:xfrm>
          <a:prstGeom prst="rect">
            <a:avLst/>
          </a:prstGeom>
          <a:noFill/>
          <a:ln>
            <a:noFill/>
          </a:ln>
        </p:spPr>
        <p:txBody>
          <a:bodyPr anchorCtr="0" anchor="ctr" bIns="91425" lIns="91425" spcFirstLastPara="1" rIns="91425" wrap="square" tIns="91425">
            <a:spAutoFit/>
          </a:bodyPr>
          <a:lstStyle/>
          <a:p>
            <a:pPr indent="-304800" lvl="0" marL="457200" rtl="0" algn="just">
              <a:lnSpc>
                <a:spcPct val="135714"/>
              </a:lnSpc>
              <a:spcBef>
                <a:spcPts val="0"/>
              </a:spcBef>
              <a:spcAft>
                <a:spcPts val="0"/>
              </a:spcAft>
              <a:buClr>
                <a:srgbClr val="FFFFFF"/>
              </a:buClr>
              <a:buSzPts val="1200"/>
              <a:buChar char="●"/>
            </a:pPr>
            <a:r>
              <a:rPr lang="es" sz="1200">
                <a:solidFill>
                  <a:srgbClr val="FFFFFF"/>
                </a:solidFill>
              </a:rPr>
              <a:t>Además se identificó que todas las variables son numéricas.</a:t>
            </a:r>
            <a:endParaRPr sz="1200">
              <a:solidFill>
                <a:srgbClr val="787878"/>
              </a:solidFill>
              <a:highlight>
                <a:srgbClr val="202020"/>
              </a:highlight>
              <a:latin typeface="Courier New"/>
              <a:ea typeface="Courier New"/>
              <a:cs typeface="Courier New"/>
              <a:sym typeface="Courier New"/>
            </a:endParaRPr>
          </a:p>
        </p:txBody>
      </p:sp>
      <p:sp>
        <p:nvSpPr>
          <p:cNvPr id="220" name="Google Shape;220;p3"/>
          <p:cNvSpPr txBox="1"/>
          <p:nvPr/>
        </p:nvSpPr>
        <p:spPr>
          <a:xfrm>
            <a:off x="1425900" y="2744613"/>
            <a:ext cx="3000000" cy="369300"/>
          </a:xfrm>
          <a:prstGeom prst="rect">
            <a:avLst/>
          </a:prstGeom>
          <a:noFill/>
          <a:ln>
            <a:noFill/>
          </a:ln>
        </p:spPr>
        <p:txBody>
          <a:bodyPr anchorCtr="0" anchor="ctr" bIns="91425" lIns="91425" spcFirstLastPara="1" rIns="91425" wrap="square" tIns="91425">
            <a:spAutoFit/>
          </a:bodyPr>
          <a:lstStyle/>
          <a:p>
            <a:pPr indent="-304800" lvl="0" marL="457200" rtl="0" algn="just">
              <a:lnSpc>
                <a:spcPct val="135714"/>
              </a:lnSpc>
              <a:spcBef>
                <a:spcPts val="0"/>
              </a:spcBef>
              <a:spcAft>
                <a:spcPts val="0"/>
              </a:spcAft>
              <a:buClr>
                <a:srgbClr val="FFFFFF"/>
              </a:buClr>
              <a:buSzPts val="1200"/>
              <a:buChar char="●"/>
            </a:pPr>
            <a:r>
              <a:rPr lang="es" sz="1200">
                <a:solidFill>
                  <a:srgbClr val="FFFFFF"/>
                </a:solidFill>
              </a:rPr>
              <a:t>La etiqueta no está balanceada</a:t>
            </a:r>
            <a:endParaRPr sz="1200">
              <a:solidFill>
                <a:srgbClr val="787878"/>
              </a:solidFill>
              <a:highlight>
                <a:srgbClr val="202020"/>
              </a:highlight>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5"/>
          <p:cNvPicPr preferRelativeResize="0"/>
          <p:nvPr/>
        </p:nvPicPr>
        <p:blipFill>
          <a:blip r:embed="rId3">
            <a:alphaModFix/>
          </a:blip>
          <a:stretch>
            <a:fillRect/>
          </a:stretch>
        </p:blipFill>
        <p:spPr>
          <a:xfrm>
            <a:off x="102388" y="3924200"/>
            <a:ext cx="8939224" cy="1118800"/>
          </a:xfrm>
          <a:prstGeom prst="rect">
            <a:avLst/>
          </a:prstGeom>
          <a:noFill/>
          <a:ln>
            <a:noFill/>
          </a:ln>
        </p:spPr>
      </p:pic>
      <p:sp>
        <p:nvSpPr>
          <p:cNvPr id="226" name="Google Shape;226;p5"/>
          <p:cNvSpPr txBox="1"/>
          <p:nvPr>
            <p:ph type="title"/>
          </p:nvPr>
        </p:nvSpPr>
        <p:spPr>
          <a:xfrm>
            <a:off x="1297500" y="393750"/>
            <a:ext cx="7038900" cy="617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Data Preparation</a:t>
            </a:r>
            <a:endParaRPr b="1"/>
          </a:p>
        </p:txBody>
      </p:sp>
      <p:sp>
        <p:nvSpPr>
          <p:cNvPr id="227" name="Google Shape;227;p5"/>
          <p:cNvSpPr txBox="1"/>
          <p:nvPr>
            <p:ph idx="1" type="body"/>
          </p:nvPr>
        </p:nvSpPr>
        <p:spPr>
          <a:xfrm>
            <a:off x="1337625" y="1078075"/>
            <a:ext cx="4359600" cy="2076000"/>
          </a:xfrm>
          <a:prstGeom prst="rect">
            <a:avLst/>
          </a:prstGeom>
          <a:noFill/>
          <a:ln>
            <a:noFill/>
          </a:ln>
        </p:spPr>
        <p:txBody>
          <a:bodyPr anchorCtr="0" anchor="t" bIns="91425" lIns="91425" spcFirstLastPara="1" rIns="91425" wrap="square" tIns="91425">
            <a:normAutofit/>
          </a:bodyPr>
          <a:lstStyle/>
          <a:p>
            <a:pPr indent="-298450" lvl="0" marL="457200" rtl="0" algn="just">
              <a:lnSpc>
                <a:spcPct val="115000"/>
              </a:lnSpc>
              <a:spcBef>
                <a:spcPts val="0"/>
              </a:spcBef>
              <a:spcAft>
                <a:spcPts val="0"/>
              </a:spcAft>
              <a:buSzPts val="1100"/>
              <a:buFont typeface="Arial"/>
              <a:buChar char="●"/>
            </a:pPr>
            <a:r>
              <a:rPr lang="es" sz="1100">
                <a:latin typeface="Arial"/>
                <a:ea typeface="Arial"/>
                <a:cs typeface="Arial"/>
                <a:sym typeface="Arial"/>
              </a:rPr>
              <a:t>Retiramos campos que superen el 90 % de individualidad(Identificadores)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s" sz="1100">
                <a:latin typeface="Arial"/>
                <a:ea typeface="Arial"/>
                <a:cs typeface="Arial"/>
                <a:sym typeface="Arial"/>
              </a:rPr>
              <a:t>Se identificó que </a:t>
            </a:r>
            <a:r>
              <a:rPr lang="es" sz="1100">
                <a:latin typeface="Arial"/>
                <a:ea typeface="Arial"/>
                <a:cs typeface="Arial"/>
                <a:sym typeface="Arial"/>
              </a:rPr>
              <a:t>ninguna</a:t>
            </a:r>
            <a:r>
              <a:rPr lang="es" sz="1100">
                <a:latin typeface="Arial"/>
                <a:ea typeface="Arial"/>
                <a:cs typeface="Arial"/>
                <a:sym typeface="Arial"/>
              </a:rPr>
              <a:t> variable tenía nulos.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s" sz="1100">
                <a:latin typeface="Arial"/>
                <a:ea typeface="Arial"/>
                <a:cs typeface="Arial"/>
                <a:sym typeface="Arial"/>
              </a:rPr>
              <a:t>Retiramos variables que no son relevantes:</a:t>
            </a:r>
            <a:endParaRPr sz="1100">
              <a:latin typeface="Arial"/>
              <a:ea typeface="Arial"/>
              <a:cs typeface="Arial"/>
              <a:sym typeface="Arial"/>
            </a:endParaRPr>
          </a:p>
          <a:p>
            <a:pPr indent="-298450" lvl="1" marL="914400" rtl="0" algn="just">
              <a:lnSpc>
                <a:spcPct val="135714"/>
              </a:lnSpc>
              <a:spcBef>
                <a:spcPts val="0"/>
              </a:spcBef>
              <a:spcAft>
                <a:spcPts val="0"/>
              </a:spcAft>
              <a:buSzPts val="1100"/>
              <a:buFont typeface="Arial"/>
              <a:buChar char="○"/>
            </a:pPr>
            <a:r>
              <a:rPr lang="es">
                <a:latin typeface="Arial"/>
                <a:ea typeface="Arial"/>
                <a:cs typeface="Arial"/>
                <a:sym typeface="Arial"/>
              </a:rPr>
              <a:t>Total_Equity_Growth</a:t>
            </a:r>
            <a:endParaRPr>
              <a:latin typeface="Arial"/>
              <a:ea typeface="Arial"/>
              <a:cs typeface="Arial"/>
              <a:sym typeface="Arial"/>
            </a:endParaRPr>
          </a:p>
          <a:p>
            <a:pPr indent="-298450" lvl="0" marL="457200" rtl="0" algn="just">
              <a:lnSpc>
                <a:spcPct val="135714"/>
              </a:lnSpc>
              <a:spcBef>
                <a:spcPts val="0"/>
              </a:spcBef>
              <a:spcAft>
                <a:spcPts val="0"/>
              </a:spcAft>
              <a:buSzPts val="1100"/>
              <a:buFont typeface="Arial"/>
              <a:buChar char="●"/>
            </a:pPr>
            <a:r>
              <a:rPr lang="es" sz="1100">
                <a:latin typeface="Arial"/>
                <a:ea typeface="Arial"/>
                <a:cs typeface="Arial"/>
                <a:sym typeface="Arial"/>
              </a:rPr>
              <a:t>Renombramos nombre de variables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s" sz="1100">
                <a:latin typeface="Arial"/>
                <a:ea typeface="Arial"/>
                <a:cs typeface="Arial"/>
                <a:sym typeface="Arial"/>
              </a:rPr>
              <a:t>Retiramos duplicados.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s" sz="1100">
                <a:latin typeface="Arial"/>
                <a:ea typeface="Arial"/>
                <a:cs typeface="Arial"/>
                <a:sym typeface="Arial"/>
              </a:rPr>
              <a:t>Normalizamos los datos numéricos.</a:t>
            </a:r>
            <a:endParaRPr sz="1100">
              <a:latin typeface="Arial"/>
              <a:ea typeface="Arial"/>
              <a:cs typeface="Arial"/>
              <a:sym typeface="Arial"/>
            </a:endParaRPr>
          </a:p>
        </p:txBody>
      </p:sp>
      <p:pic>
        <p:nvPicPr>
          <p:cNvPr descr="Logotipo PUCP - PUCP | Portal de Comunicación Institucional" id="228" name="Google Shape;228;p5"/>
          <p:cNvPicPr preferRelativeResize="0"/>
          <p:nvPr/>
        </p:nvPicPr>
        <p:blipFill rotWithShape="1">
          <a:blip r:embed="rId4">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229" name="Google Shape;229;p5"/>
          <p:cNvSpPr/>
          <p:nvPr/>
        </p:nvSpPr>
        <p:spPr>
          <a:xfrm>
            <a:off x="8784000" y="4783500"/>
            <a:ext cx="3600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sp>
        <p:nvSpPr>
          <p:cNvPr id="230" name="Google Shape;230;p5"/>
          <p:cNvSpPr txBox="1"/>
          <p:nvPr/>
        </p:nvSpPr>
        <p:spPr>
          <a:xfrm>
            <a:off x="76200" y="3339402"/>
            <a:ext cx="2241698" cy="245400"/>
          </a:xfrm>
          <a:prstGeom prst="rect">
            <a:avLst/>
          </a:prstGeom>
          <a:noFill/>
          <a:ln>
            <a:noFill/>
          </a:ln>
        </p:spPr>
        <p:txBody>
          <a:bodyPr anchorCtr="0" anchor="t" bIns="91425" lIns="91425" spcFirstLastPara="1" rIns="91425" wrap="square" tIns="91425">
            <a:noAutofit/>
          </a:bodyPr>
          <a:lstStyle/>
          <a:p>
            <a:pPr indent="0" lvl="0" marL="0" marR="0" rtl="0" algn="l">
              <a:lnSpc>
                <a:spcPct val="95000"/>
              </a:lnSpc>
              <a:spcBef>
                <a:spcPts val="0"/>
              </a:spcBef>
              <a:spcAft>
                <a:spcPts val="1200"/>
              </a:spcAft>
              <a:buClr>
                <a:schemeClr val="lt1"/>
              </a:buClr>
              <a:buSzPts val="523"/>
              <a:buFont typeface="Lato"/>
              <a:buNone/>
            </a:pPr>
            <a:r>
              <a:rPr b="0" i="0" lang="es" sz="1100" u="none" cap="none" strike="noStrike">
                <a:solidFill>
                  <a:schemeClr val="lt1"/>
                </a:solidFill>
                <a:latin typeface="Lato"/>
                <a:ea typeface="Lato"/>
                <a:cs typeface="Lato"/>
                <a:sym typeface="Lato"/>
              </a:rPr>
              <a:t>Nº registros y variables finales</a:t>
            </a:r>
            <a:endParaRPr b="0" i="0" sz="1100" u="none" cap="none" strike="noStrike">
              <a:solidFill>
                <a:schemeClr val="lt1"/>
              </a:solidFill>
              <a:latin typeface="Lato"/>
              <a:ea typeface="Lato"/>
              <a:cs typeface="Lato"/>
              <a:sym typeface="Lato"/>
            </a:endParaRPr>
          </a:p>
        </p:txBody>
      </p:sp>
      <p:pic>
        <p:nvPicPr>
          <p:cNvPr id="231" name="Google Shape;231;p5"/>
          <p:cNvPicPr preferRelativeResize="0"/>
          <p:nvPr/>
        </p:nvPicPr>
        <p:blipFill>
          <a:blip r:embed="rId5">
            <a:alphaModFix/>
          </a:blip>
          <a:stretch>
            <a:fillRect/>
          </a:stretch>
        </p:blipFill>
        <p:spPr>
          <a:xfrm>
            <a:off x="6637975" y="675050"/>
            <a:ext cx="1843750" cy="3161525"/>
          </a:xfrm>
          <a:prstGeom prst="rect">
            <a:avLst/>
          </a:prstGeom>
          <a:noFill/>
          <a:ln>
            <a:noFill/>
          </a:ln>
        </p:spPr>
      </p:pic>
      <p:sp>
        <p:nvSpPr>
          <p:cNvPr id="232" name="Google Shape;232;p5"/>
          <p:cNvSpPr txBox="1"/>
          <p:nvPr/>
        </p:nvSpPr>
        <p:spPr>
          <a:xfrm>
            <a:off x="76425" y="3547550"/>
            <a:ext cx="963000" cy="245400"/>
          </a:xfrm>
          <a:prstGeom prst="rect">
            <a:avLst/>
          </a:prstGeom>
          <a:noFill/>
          <a:ln>
            <a:noFill/>
          </a:ln>
        </p:spPr>
        <p:txBody>
          <a:bodyPr anchorCtr="0" anchor="t" bIns="91425" lIns="91425" spcFirstLastPara="1" rIns="91425" wrap="square" tIns="91425">
            <a:noAutofit/>
          </a:bodyPr>
          <a:lstStyle/>
          <a:p>
            <a:pPr indent="0" lvl="0" marL="0" marR="0" rtl="0" algn="l">
              <a:lnSpc>
                <a:spcPct val="95000"/>
              </a:lnSpc>
              <a:spcBef>
                <a:spcPts val="0"/>
              </a:spcBef>
              <a:spcAft>
                <a:spcPts val="1200"/>
              </a:spcAft>
              <a:buClr>
                <a:schemeClr val="lt1"/>
              </a:buClr>
              <a:buSzPts val="523"/>
              <a:buFont typeface="Lato"/>
              <a:buNone/>
            </a:pPr>
            <a:r>
              <a:rPr lang="es" sz="1100">
                <a:solidFill>
                  <a:schemeClr val="lt1"/>
                </a:solidFill>
                <a:latin typeface="Lato"/>
                <a:ea typeface="Lato"/>
                <a:cs typeface="Lato"/>
                <a:sym typeface="Lato"/>
              </a:rPr>
              <a:t>(6819, 95)</a:t>
            </a:r>
            <a:endParaRPr b="0" i="0" sz="1100" u="none" cap="none" strike="noStrike">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d6225dd6b5_0_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Feature Importance</a:t>
            </a:r>
            <a:endParaRPr b="1"/>
          </a:p>
        </p:txBody>
      </p:sp>
      <p:pic>
        <p:nvPicPr>
          <p:cNvPr id="238" name="Google Shape;238;gd6225dd6b5_0_0"/>
          <p:cNvPicPr preferRelativeResize="0"/>
          <p:nvPr/>
        </p:nvPicPr>
        <p:blipFill>
          <a:blip r:embed="rId3">
            <a:alphaModFix/>
          </a:blip>
          <a:stretch>
            <a:fillRect/>
          </a:stretch>
        </p:blipFill>
        <p:spPr>
          <a:xfrm>
            <a:off x="335875" y="1964800"/>
            <a:ext cx="5706151" cy="1784925"/>
          </a:xfrm>
          <a:prstGeom prst="rect">
            <a:avLst/>
          </a:prstGeom>
          <a:noFill/>
          <a:ln>
            <a:noFill/>
          </a:ln>
        </p:spPr>
      </p:pic>
      <p:pic>
        <p:nvPicPr>
          <p:cNvPr id="239" name="Google Shape;239;gd6225dd6b5_0_0"/>
          <p:cNvPicPr preferRelativeResize="0"/>
          <p:nvPr/>
        </p:nvPicPr>
        <p:blipFill rotWithShape="1">
          <a:blip r:embed="rId4">
            <a:alphaModFix/>
          </a:blip>
          <a:srcRect b="0" l="0" r="0" t="1584"/>
          <a:stretch/>
        </p:blipFill>
        <p:spPr>
          <a:xfrm>
            <a:off x="6302650" y="706324"/>
            <a:ext cx="2083275" cy="4301875"/>
          </a:xfrm>
          <a:prstGeom prst="rect">
            <a:avLst/>
          </a:prstGeom>
          <a:noFill/>
          <a:ln>
            <a:noFill/>
          </a:ln>
        </p:spPr>
      </p:pic>
      <p:sp>
        <p:nvSpPr>
          <p:cNvPr id="240" name="Google Shape;240;gd6225dd6b5_0_0"/>
          <p:cNvSpPr/>
          <p:nvPr/>
        </p:nvSpPr>
        <p:spPr>
          <a:xfrm>
            <a:off x="8784000" y="4783500"/>
            <a:ext cx="3600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7</a:t>
            </a:r>
            <a:endParaRPr b="0" i="0" sz="1400" u="none" cap="none" strike="noStrike">
              <a:solidFill>
                <a:srgbClr val="000000"/>
              </a:solidFill>
              <a:latin typeface="Arial"/>
              <a:ea typeface="Arial"/>
              <a:cs typeface="Arial"/>
              <a:sym typeface="Arial"/>
            </a:endParaRPr>
          </a:p>
        </p:txBody>
      </p:sp>
      <p:pic>
        <p:nvPicPr>
          <p:cNvPr descr="Logotipo PUCP - PUCP | Portal de Comunicación Institucional" id="241" name="Google Shape;241;gd6225dd6b5_0_0"/>
          <p:cNvPicPr preferRelativeResize="0"/>
          <p:nvPr/>
        </p:nvPicPr>
        <p:blipFill rotWithShape="1">
          <a:blip r:embed="rId5">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e3860b2df5_0_4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Modeling - Decision Tree</a:t>
            </a:r>
            <a:endParaRPr b="1"/>
          </a:p>
        </p:txBody>
      </p:sp>
      <p:sp>
        <p:nvSpPr>
          <p:cNvPr id="247" name="Google Shape;247;ge3860b2df5_0_43"/>
          <p:cNvSpPr/>
          <p:nvPr/>
        </p:nvSpPr>
        <p:spPr>
          <a:xfrm>
            <a:off x="8784000" y="4783500"/>
            <a:ext cx="3600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pic>
        <p:nvPicPr>
          <p:cNvPr id="248" name="Google Shape;248;ge3860b2df5_0_43"/>
          <p:cNvPicPr preferRelativeResize="0"/>
          <p:nvPr/>
        </p:nvPicPr>
        <p:blipFill>
          <a:blip r:embed="rId3">
            <a:alphaModFix/>
          </a:blip>
          <a:stretch>
            <a:fillRect/>
          </a:stretch>
        </p:blipFill>
        <p:spPr>
          <a:xfrm>
            <a:off x="1554238" y="1363750"/>
            <a:ext cx="6877050" cy="800100"/>
          </a:xfrm>
          <a:prstGeom prst="rect">
            <a:avLst/>
          </a:prstGeom>
          <a:noFill/>
          <a:ln>
            <a:noFill/>
          </a:ln>
        </p:spPr>
      </p:pic>
      <p:pic>
        <p:nvPicPr>
          <p:cNvPr id="249" name="Google Shape;249;ge3860b2df5_0_43"/>
          <p:cNvPicPr preferRelativeResize="0"/>
          <p:nvPr/>
        </p:nvPicPr>
        <p:blipFill>
          <a:blip r:embed="rId4">
            <a:alphaModFix/>
          </a:blip>
          <a:stretch>
            <a:fillRect/>
          </a:stretch>
        </p:blipFill>
        <p:spPr>
          <a:xfrm>
            <a:off x="1576825" y="2512725"/>
            <a:ext cx="6831875" cy="2270784"/>
          </a:xfrm>
          <a:prstGeom prst="rect">
            <a:avLst/>
          </a:prstGeom>
          <a:noFill/>
          <a:ln>
            <a:noFill/>
          </a:ln>
        </p:spPr>
      </p:pic>
      <p:pic>
        <p:nvPicPr>
          <p:cNvPr descr="Logotipo PUCP - PUCP | Portal de Comunicación Institucional" id="250" name="Google Shape;250;ge3860b2df5_0_43"/>
          <p:cNvPicPr preferRelativeResize="0"/>
          <p:nvPr/>
        </p:nvPicPr>
        <p:blipFill rotWithShape="1">
          <a:blip r:embed="rId5">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grpSp>
        <p:nvGrpSpPr>
          <p:cNvPr id="251" name="Google Shape;251;ge3860b2df5_0_43"/>
          <p:cNvGrpSpPr/>
          <p:nvPr/>
        </p:nvGrpSpPr>
        <p:grpSpPr>
          <a:xfrm>
            <a:off x="186475" y="1442850"/>
            <a:ext cx="923400" cy="1692500"/>
            <a:chOff x="80350" y="1442850"/>
            <a:chExt cx="923400" cy="1692500"/>
          </a:xfrm>
        </p:grpSpPr>
        <p:pic>
          <p:nvPicPr>
            <p:cNvPr id="252" name="Google Shape;252;ge3860b2df5_0_43"/>
            <p:cNvPicPr preferRelativeResize="0"/>
            <p:nvPr/>
          </p:nvPicPr>
          <p:blipFill rotWithShape="1">
            <a:blip r:embed="rId6">
              <a:alphaModFix/>
            </a:blip>
            <a:srcRect b="8941" l="0" r="66618" t="0"/>
            <a:stretch/>
          </p:blipFill>
          <p:spPr>
            <a:xfrm>
              <a:off x="80350" y="1442850"/>
              <a:ext cx="895101" cy="1645991"/>
            </a:xfrm>
            <a:prstGeom prst="rect">
              <a:avLst/>
            </a:prstGeom>
            <a:noFill/>
            <a:ln>
              <a:noFill/>
            </a:ln>
          </p:spPr>
        </p:pic>
        <p:sp>
          <p:nvSpPr>
            <p:cNvPr id="253" name="Google Shape;253;ge3860b2df5_0_43"/>
            <p:cNvSpPr txBox="1"/>
            <p:nvPr/>
          </p:nvSpPr>
          <p:spPr>
            <a:xfrm rot="-5400000">
              <a:off x="511900" y="1586800"/>
              <a:ext cx="62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chemeClr val="lt1"/>
                  </a:solidFill>
                  <a:highlight>
                    <a:schemeClr val="dk1"/>
                  </a:highlight>
                  <a:latin typeface="Lato"/>
                  <a:ea typeface="Lato"/>
                  <a:cs typeface="Lato"/>
                  <a:sym typeface="Lato"/>
                </a:rPr>
                <a:t>80 %</a:t>
              </a:r>
              <a:endParaRPr b="1" sz="1100">
                <a:solidFill>
                  <a:schemeClr val="lt1"/>
                </a:solidFill>
                <a:highlight>
                  <a:schemeClr val="dk1"/>
                </a:highlight>
                <a:latin typeface="Lato"/>
                <a:ea typeface="Lato"/>
                <a:cs typeface="Lato"/>
                <a:sym typeface="Lato"/>
              </a:endParaRPr>
            </a:p>
          </p:txBody>
        </p:sp>
        <p:sp>
          <p:nvSpPr>
            <p:cNvPr id="254" name="Google Shape;254;ge3860b2df5_0_43"/>
            <p:cNvSpPr txBox="1"/>
            <p:nvPr/>
          </p:nvSpPr>
          <p:spPr>
            <a:xfrm rot="-5400000">
              <a:off x="483075" y="2779850"/>
              <a:ext cx="41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700">
                  <a:solidFill>
                    <a:schemeClr val="lt1"/>
                  </a:solidFill>
                  <a:highlight>
                    <a:schemeClr val="dk1"/>
                  </a:highlight>
                  <a:latin typeface="Lato"/>
                  <a:ea typeface="Lato"/>
                  <a:cs typeface="Lato"/>
                  <a:sym typeface="Lato"/>
                </a:rPr>
                <a:t>2</a:t>
              </a:r>
              <a:r>
                <a:rPr b="1" lang="es" sz="700">
                  <a:solidFill>
                    <a:schemeClr val="lt1"/>
                  </a:solidFill>
                  <a:highlight>
                    <a:schemeClr val="dk1"/>
                  </a:highlight>
                  <a:latin typeface="Lato"/>
                  <a:ea typeface="Lato"/>
                  <a:cs typeface="Lato"/>
                  <a:sym typeface="Lato"/>
                </a:rPr>
                <a:t>0 %</a:t>
              </a:r>
              <a:endParaRPr b="1" sz="700">
                <a:solidFill>
                  <a:schemeClr val="lt1"/>
                </a:solidFill>
                <a:highlight>
                  <a:schemeClr val="dk1"/>
                </a:highlight>
                <a:latin typeface="Lato"/>
                <a:ea typeface="Lato"/>
                <a:cs typeface="Lato"/>
                <a:sym typeface="Lato"/>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